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7" r:id="rId3"/>
    <p:sldId id="269" r:id="rId4"/>
    <p:sldId id="261" r:id="rId5"/>
    <p:sldId id="260" r:id="rId6"/>
    <p:sldId id="262" r:id="rId7"/>
    <p:sldId id="263" r:id="rId8"/>
    <p:sldId id="266" r:id="rId9"/>
    <p:sldId id="264" r:id="rId10"/>
    <p:sldId id="265" r:id="rId11"/>
    <p:sldId id="267" r:id="rId12"/>
    <p:sldId id="268" r:id="rId13"/>
    <p:sldId id="259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0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2FC46-FB27-48F9-A539-AFA730B5DCDA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A5917-17B4-41E0-8512-9E4EB8290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457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A5917-17B4-41E0-8512-9E4EB82903C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54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24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3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5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96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1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6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567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18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62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8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29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FB34E-F3F1-4E9D-97D4-FEB45B394C85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FDEB5-7C18-497B-82CE-7BC6AFC8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88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44.emf"/><Relationship Id="rId7" Type="http://schemas.openxmlformats.org/officeDocument/2006/relationships/image" Target="../media/image109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45.emf"/><Relationship Id="rId9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1.tiff"/><Relationship Id="rId18" Type="http://schemas.openxmlformats.org/officeDocument/2006/relationships/image" Target="../media/image36.tiff"/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12" Type="http://schemas.openxmlformats.org/officeDocument/2006/relationships/image" Target="../media/image30.tiff"/><Relationship Id="rId17" Type="http://schemas.openxmlformats.org/officeDocument/2006/relationships/image" Target="../media/image35.tiff"/><Relationship Id="rId2" Type="http://schemas.openxmlformats.org/officeDocument/2006/relationships/image" Target="../media/image14.png"/><Relationship Id="rId16" Type="http://schemas.openxmlformats.org/officeDocument/2006/relationships/image" Target="../media/image34.tiff"/><Relationship Id="rId20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11" Type="http://schemas.openxmlformats.org/officeDocument/2006/relationships/image" Target="../media/image29.tiff"/><Relationship Id="rId5" Type="http://schemas.openxmlformats.org/officeDocument/2006/relationships/image" Target="../media/image23.tiff"/><Relationship Id="rId15" Type="http://schemas.openxmlformats.org/officeDocument/2006/relationships/image" Target="../media/image33.tiff"/><Relationship Id="rId10" Type="http://schemas.openxmlformats.org/officeDocument/2006/relationships/image" Target="../media/image28.tiff"/><Relationship Id="rId19" Type="http://schemas.openxmlformats.org/officeDocument/2006/relationships/image" Target="../media/image37.tiff"/><Relationship Id="rId4" Type="http://schemas.openxmlformats.org/officeDocument/2006/relationships/image" Target="../media/image22.tiff"/><Relationship Id="rId9" Type="http://schemas.openxmlformats.org/officeDocument/2006/relationships/image" Target="../media/image27.tiff"/><Relationship Id="rId14" Type="http://schemas.openxmlformats.org/officeDocument/2006/relationships/image" Target="../media/image3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" y="0"/>
            <a:ext cx="9122256" cy="6858000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tx2"/>
                </a:solidFill>
              </a:rPr>
              <a:t>Self-Introduction</a:t>
            </a:r>
            <a:endParaRPr lang="zh-CN" altLang="en-US" sz="60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7824" y="4005064"/>
            <a:ext cx="6105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National material service safety science center</a:t>
            </a:r>
          </a:p>
          <a:p>
            <a:r>
              <a:rPr lang="en-US" altLang="zh-CN" sz="2400" b="1" dirty="0" smtClean="0">
                <a:solidFill>
                  <a:schemeClr val="tx2"/>
                </a:solidFill>
              </a:rPr>
              <a:t>                                                         2017.9.21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                                                           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Li Dan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2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ea typeface="隶书" panose="02010509060101010101" pitchFamily="49" charset="-122"/>
              </a:rPr>
              <a:t>Ⅳ. Correlation between corrosion behavior and microstructure of precipitated phases</a:t>
            </a:r>
            <a:endParaRPr lang="zh-CN" altLang="en-US" sz="320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036638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ⅱ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. Interface combination mechanism between matrix and precipitated phases (HRTEM)</a:t>
            </a:r>
            <a:endParaRPr lang="zh-CN" altLang="en-US" sz="2400" dirty="0"/>
          </a:p>
        </p:txBody>
      </p:sp>
      <p:grpSp>
        <p:nvGrpSpPr>
          <p:cNvPr id="46" name="组合 45"/>
          <p:cNvGrpSpPr/>
          <p:nvPr/>
        </p:nvGrpSpPr>
        <p:grpSpPr>
          <a:xfrm>
            <a:off x="563522" y="2371295"/>
            <a:ext cx="8064895" cy="3055104"/>
            <a:chOff x="395536" y="2873069"/>
            <a:chExt cx="8064895" cy="3055104"/>
          </a:xfrm>
        </p:grpSpPr>
        <p:grpSp>
          <p:nvGrpSpPr>
            <p:cNvPr id="8" name="组合 7"/>
            <p:cNvGrpSpPr/>
            <p:nvPr/>
          </p:nvGrpSpPr>
          <p:grpSpPr>
            <a:xfrm>
              <a:off x="395536" y="2873069"/>
              <a:ext cx="3769451" cy="3055104"/>
              <a:chOff x="3669133" y="2904529"/>
              <a:chExt cx="2693680" cy="1887412"/>
            </a:xfrm>
          </p:grpSpPr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9133" y="2904529"/>
                <a:ext cx="2693680" cy="18874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" name="文本框 374"/>
              <p:cNvSpPr txBox="1"/>
              <p:nvPr/>
            </p:nvSpPr>
            <p:spPr>
              <a:xfrm>
                <a:off x="3669133" y="2904529"/>
                <a:ext cx="365070" cy="397983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spcAft>
                    <a:spcPts val="0"/>
                  </a:spcAft>
                  <a:defRPr sz="2000" kern="100">
                    <a:effectLst/>
                    <a:latin typeface="Times New Roman"/>
                    <a:ea typeface="宋体"/>
                  </a:defRPr>
                </a:lvl1pPr>
              </a:lstStyle>
              <a:p>
                <a:r>
                  <a:rPr lang="en-US" dirty="0"/>
                  <a:t>a)</a:t>
                </a:r>
                <a:endParaRPr lang="zh-CN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499992" y="2873069"/>
              <a:ext cx="3960439" cy="3055104"/>
              <a:chOff x="617535" y="4210603"/>
              <a:chExt cx="2791402" cy="1986487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617538" y="4218496"/>
                <a:ext cx="2791399" cy="1978594"/>
                <a:chOff x="39756" y="23848"/>
                <a:chExt cx="2464688" cy="1645568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39756" y="23848"/>
                  <a:ext cx="2464688" cy="1645568"/>
                  <a:chOff x="39759" y="23854"/>
                  <a:chExt cx="2464905" cy="1645921"/>
                </a:xfrm>
              </p:grpSpPr>
              <p:pic>
                <p:nvPicPr>
                  <p:cNvPr id="31" name="图片 3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759" y="23854"/>
                    <a:ext cx="2464905" cy="16459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707666" y="357809"/>
                    <a:ext cx="883019" cy="631132"/>
                    <a:chOff x="0" y="166978"/>
                    <a:chExt cx="883019" cy="631132"/>
                  </a:xfrm>
                </p:grpSpPr>
                <p:cxnSp>
                  <p:nvCxnSpPr>
                    <p:cNvPr id="33" name="直接连接符 32"/>
                    <p:cNvCxnSpPr/>
                    <p:nvPr/>
                  </p:nvCxnSpPr>
                  <p:spPr>
                    <a:xfrm>
                      <a:off x="0" y="166978"/>
                      <a:ext cx="540689" cy="151075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接连接符 33"/>
                    <p:cNvCxnSpPr/>
                    <p:nvPr/>
                  </p:nvCxnSpPr>
                  <p:spPr>
                    <a:xfrm>
                      <a:off x="0" y="206734"/>
                      <a:ext cx="644056" cy="17492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直接连接符 34"/>
                    <p:cNvCxnSpPr/>
                    <p:nvPr/>
                  </p:nvCxnSpPr>
                  <p:spPr>
                    <a:xfrm flipH="1">
                      <a:off x="143048" y="381540"/>
                      <a:ext cx="436594" cy="41657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直接连接符 35"/>
                    <p:cNvCxnSpPr/>
                    <p:nvPr/>
                  </p:nvCxnSpPr>
                  <p:spPr>
                    <a:xfrm flipH="1">
                      <a:off x="227041" y="381294"/>
                      <a:ext cx="416106" cy="416178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直接连接符 36"/>
                    <p:cNvCxnSpPr/>
                    <p:nvPr/>
                  </p:nvCxnSpPr>
                  <p:spPr>
                    <a:xfrm flipH="1" flipV="1">
                      <a:off x="360903" y="224737"/>
                      <a:ext cx="515768" cy="11924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直接连接符 37"/>
                    <p:cNvCxnSpPr/>
                    <p:nvPr/>
                  </p:nvCxnSpPr>
                  <p:spPr>
                    <a:xfrm flipH="1" flipV="1">
                      <a:off x="428881" y="278747"/>
                      <a:ext cx="454138" cy="10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9" name="矩形 28"/>
                <p:cNvSpPr/>
                <p:nvPr/>
              </p:nvSpPr>
              <p:spPr>
                <a:xfrm>
                  <a:off x="504967" y="204716"/>
                  <a:ext cx="1269242" cy="7847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1944806" y="852985"/>
                  <a:ext cx="476676" cy="42286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7" name="文本框 374"/>
              <p:cNvSpPr txBox="1"/>
              <p:nvPr/>
            </p:nvSpPr>
            <p:spPr>
              <a:xfrm>
                <a:off x="617535" y="4210603"/>
                <a:ext cx="365070" cy="397983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spcAft>
                    <a:spcPts val="0"/>
                  </a:spcAft>
                  <a:defRPr sz="2000" kern="100">
                    <a:effectLst/>
                    <a:latin typeface="Times New Roman"/>
                    <a:ea typeface="宋体"/>
                  </a:defRPr>
                </a:lvl1pPr>
              </a:lstStyle>
              <a:p>
                <a:r>
                  <a:rPr lang="en-US" altLang="zh-CN" dirty="0" smtClean="0"/>
                  <a:t>b</a:t>
                </a:r>
                <a:r>
                  <a:rPr lang="en-US" dirty="0" smtClean="0"/>
                  <a:t>)</a:t>
                </a:r>
                <a:endParaRPr lang="zh-CN" dirty="0"/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1641127" y="2846598"/>
            <a:ext cx="6675387" cy="2519680"/>
            <a:chOff x="1641127" y="2846598"/>
            <a:chExt cx="6675387" cy="2519680"/>
          </a:xfrm>
        </p:grpSpPr>
        <p:grpSp>
          <p:nvGrpSpPr>
            <p:cNvPr id="86" name="组合 85"/>
            <p:cNvGrpSpPr/>
            <p:nvPr/>
          </p:nvGrpSpPr>
          <p:grpSpPr>
            <a:xfrm>
              <a:off x="1641127" y="2846598"/>
              <a:ext cx="6675387" cy="2519680"/>
              <a:chOff x="1641127" y="2846598"/>
              <a:chExt cx="6675387" cy="2519680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641127" y="2846598"/>
                <a:ext cx="2519680" cy="2519680"/>
                <a:chOff x="0" y="0"/>
                <a:chExt cx="2519680" cy="2519680"/>
              </a:xfrm>
            </p:grpSpPr>
            <p:grpSp>
              <p:nvGrpSpPr>
                <p:cNvPr id="49" name="组合 48"/>
                <p:cNvGrpSpPr/>
                <p:nvPr/>
              </p:nvGrpSpPr>
              <p:grpSpPr>
                <a:xfrm>
                  <a:off x="0" y="0"/>
                  <a:ext cx="2519680" cy="2519680"/>
                  <a:chOff x="0" y="0"/>
                  <a:chExt cx="2640787" cy="2640788"/>
                </a:xfrm>
              </p:grpSpPr>
              <p:pic>
                <p:nvPicPr>
                  <p:cNvPr id="51" name="图片 5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2640787" cy="26407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52" name="组合 51"/>
                  <p:cNvGrpSpPr/>
                  <p:nvPr/>
                </p:nvGrpSpPr>
                <p:grpSpPr>
                  <a:xfrm>
                    <a:off x="965607" y="1111911"/>
                    <a:ext cx="526694" cy="204825"/>
                    <a:chOff x="0" y="0"/>
                    <a:chExt cx="526694" cy="204825"/>
                  </a:xfrm>
                </p:grpSpPr>
                <p:cxnSp>
                  <p:nvCxnSpPr>
                    <p:cNvPr id="57" name="直接连接符 56"/>
                    <p:cNvCxnSpPr/>
                    <p:nvPr/>
                  </p:nvCxnSpPr>
                  <p:spPr>
                    <a:xfrm>
                      <a:off x="197510" y="0"/>
                      <a:ext cx="329184" cy="14630"/>
                    </a:xfrm>
                    <a:prstGeom prst="line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接连接符 57"/>
                    <p:cNvCxnSpPr/>
                    <p:nvPr/>
                  </p:nvCxnSpPr>
                  <p:spPr>
                    <a:xfrm flipH="1">
                      <a:off x="351129" y="14630"/>
                      <a:ext cx="175260" cy="189865"/>
                    </a:xfrm>
                    <a:prstGeom prst="line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直接连接符 58"/>
                    <p:cNvCxnSpPr/>
                    <p:nvPr/>
                  </p:nvCxnSpPr>
                  <p:spPr>
                    <a:xfrm>
                      <a:off x="0" y="204825"/>
                      <a:ext cx="350520" cy="0"/>
                    </a:xfrm>
                    <a:prstGeom prst="line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直接连接符 59"/>
                    <p:cNvCxnSpPr/>
                    <p:nvPr/>
                  </p:nvCxnSpPr>
                  <p:spPr>
                    <a:xfrm flipH="1">
                      <a:off x="0" y="0"/>
                      <a:ext cx="197510" cy="204495"/>
                    </a:xfrm>
                    <a:prstGeom prst="line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文本框 540"/>
                      <p:cNvSpPr txBox="1"/>
                      <p:nvPr/>
                    </p:nvSpPr>
                    <p:spPr>
                      <a:xfrm>
                        <a:off x="632652" y="743461"/>
                        <a:ext cx="1001999" cy="375951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zh-CN"/>
                        </a:defPPr>
                        <a:lvl1pPr algn="just">
                          <a:lnSpc>
                            <a:spcPct val="130000"/>
                          </a:lnSpc>
                          <a:spcAft>
                            <a:spcPts val="0"/>
                          </a:spcAft>
                          <a:defRPr sz="1200" b="1" kern="100">
                            <a:solidFill>
                              <a:srgbClr val="FFFFFF"/>
                            </a:solidFill>
                            <a:effectLst/>
                            <a:latin typeface="Times New Roman"/>
                            <a:ea typeface="黑体"/>
                          </a:defRPr>
                        </a:lvl1pPr>
                      </a:lstStyle>
                      <a:p>
                        <a:r>
                          <a:rPr lang="zh-CN" dirty="0"/>
                          <a:t>（</a:t>
                        </a:r>
                        <a14:m>
                          <m:oMath xmlns:m="http://schemas.openxmlformats.org/officeDocument/2006/math">
                            <m:r>
                              <a:rPr lang="en-US">
                                <a:latin typeface="Cambria Math"/>
                              </a:rPr>
                              <m:t>𝟏</m:t>
                            </m:r>
                          </m:oMath>
                        </a14:m>
                        <a:r>
                          <a:rPr lang="en-US" dirty="0"/>
                          <a:t>0</a:t>
                        </a:r>
                        <a14:m>
                          <m:oMath xmlns:m="http://schemas.openxmlformats.org/officeDocument/2006/math">
                            <m:bar>
                              <m:barPr>
                                <m:pos m:val="top"/>
                                <m:ctrlPr>
                                  <a:rPr lang="zh-CN" i="1">
                                    <a:latin typeface="Cambria Math"/>
                                  </a:rPr>
                                </m:ctrlPr>
                              </m:barPr>
                              <m:e>
                                <m:r>
                                  <a:rPr lang="en-US">
                                    <a:latin typeface="Cambria Math"/>
                                  </a:rPr>
                                  <m:t>𝟏𝟏</m:t>
                                </m:r>
                              </m:e>
                            </m:bar>
                          </m:oMath>
                        </a14:m>
                        <a:r>
                          <a:rPr lang="zh-CN" dirty="0" smtClean="0"/>
                          <a:t>）</a:t>
                        </a:r>
                        <a:endParaRPr lang="zh-CN" dirty="0"/>
                      </a:p>
                    </p:txBody>
                  </p:sp>
                </mc:Choice>
                <mc:Fallback xmlns="">
                  <p:sp>
                    <p:nvSpPr>
                      <p:cNvPr id="19" name="文本框 5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2652" y="743461"/>
                        <a:ext cx="1001999" cy="375951"/>
                      </a:xfrm>
                      <a:prstGeom prst="rect">
                        <a:avLst/>
                      </a:prstGeom>
                      <a:blipFill rotWithShape="1">
                        <a:blip r:embed="rId5"/>
                        <a:stretch>
                          <a:fillRect b="-6897"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文本框 541"/>
                      <p:cNvSpPr txBox="1"/>
                      <p:nvPr/>
                    </p:nvSpPr>
                    <p:spPr>
                      <a:xfrm>
                        <a:off x="1396750" y="943270"/>
                        <a:ext cx="902069" cy="372967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zh-CN"/>
                        </a:defPPr>
                        <a:lvl1pPr algn="just">
                          <a:lnSpc>
                            <a:spcPct val="130000"/>
                          </a:lnSpc>
                          <a:spcAft>
                            <a:spcPts val="0"/>
                          </a:spcAft>
                          <a:defRPr sz="1200" b="1" kern="100">
                            <a:solidFill>
                              <a:srgbClr val="FFFFFF"/>
                            </a:solidFill>
                            <a:effectLst/>
                            <a:latin typeface="Times New Roman"/>
                            <a:ea typeface="黑体"/>
                          </a:defRPr>
                        </a:lvl1pPr>
                      </a:lstStyle>
                      <a:p>
                        <a:r>
                          <a:rPr lang="zh-CN" dirty="0"/>
                          <a:t>（</a:t>
                        </a:r>
                        <a:r>
                          <a:rPr lang="en-US" dirty="0"/>
                          <a:t>1</a:t>
                        </a:r>
                        <a14:m>
                          <m:oMath xmlns:m="http://schemas.openxmlformats.org/officeDocument/2006/math">
                            <m:bar>
                              <m:barPr>
                                <m:pos m:val="top"/>
                                <m:ctrlPr>
                                  <a:rPr lang="zh-CN" i="1">
                                    <a:latin typeface="Cambria Math"/>
                                  </a:rPr>
                                </m:ctrlPr>
                              </m:barPr>
                              <m:e>
                                <m:r>
                                  <a:rPr lang="en-US">
                                    <a:latin typeface="Cambria Math"/>
                                  </a:rPr>
                                  <m:t>𝟏</m:t>
                                </m:r>
                              </m:e>
                            </m:bar>
                          </m:oMath>
                        </a14:m>
                        <a:r>
                          <a:rPr lang="en-US" dirty="0"/>
                          <a:t>01</a:t>
                        </a:r>
                        <a:r>
                          <a:rPr lang="zh-CN" dirty="0"/>
                          <a:t>）</a:t>
                        </a:r>
                      </a:p>
                      <a:p>
                        <a:r>
                          <a:rPr lang="en-US" dirty="0"/>
                          <a:t> </a:t>
                        </a:r>
                        <a:endParaRPr lang="zh-CN" dirty="0"/>
                      </a:p>
                    </p:txBody>
                  </p:sp>
                </mc:Choice>
                <mc:Fallback xmlns="">
                  <p:sp>
                    <p:nvSpPr>
                      <p:cNvPr id="20" name="文本框 5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96750" y="943270"/>
                        <a:ext cx="902069" cy="372967"/>
                      </a:xfrm>
                      <a:prstGeom prst="rect">
                        <a:avLst/>
                      </a:prstGeom>
                      <a:blipFill rotWithShape="1">
                        <a:blip r:embed="rId6"/>
                        <a:stretch>
                          <a:fillRect l="-709" b="-6897"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文本框 542"/>
                      <p:cNvSpPr txBox="1"/>
                      <p:nvPr/>
                    </p:nvSpPr>
                    <p:spPr>
                      <a:xfrm>
                        <a:off x="453485" y="1323885"/>
                        <a:ext cx="874224" cy="4042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zh-CN"/>
                        </a:defPPr>
                        <a:lvl1pPr algn="just">
                          <a:lnSpc>
                            <a:spcPct val="130000"/>
                          </a:lnSpc>
                          <a:spcAft>
                            <a:spcPts val="0"/>
                          </a:spcAft>
                          <a:defRPr sz="1200" b="1" kern="100">
                            <a:solidFill>
                              <a:srgbClr val="FFFFFF"/>
                            </a:solidFill>
                            <a:effectLst/>
                            <a:latin typeface="Times New Roman"/>
                            <a:ea typeface="黑体"/>
                          </a:defRPr>
                        </a:lvl1pPr>
                      </a:lstStyle>
                      <a:p>
                        <a:r>
                          <a:rPr lang="zh-CN" dirty="0"/>
                          <a:t>（</a:t>
                        </a:r>
                        <a:r>
                          <a:rPr lang="en-US" dirty="0"/>
                          <a:t>0</a:t>
                        </a:r>
                        <a14:m>
                          <m:oMath xmlns:m="http://schemas.openxmlformats.org/officeDocument/2006/math">
                            <m:r>
                              <a:rPr lang="en-US">
                                <a:latin typeface="Cambria Math"/>
                              </a:rPr>
                              <m:t>𝟏</m:t>
                            </m:r>
                            <m:bar>
                              <m:barPr>
                                <m:pos m:val="top"/>
                                <m:ctrlPr>
                                  <a:rPr lang="zh-CN" i="1">
                                    <a:latin typeface="Cambria Math"/>
                                  </a:rPr>
                                </m:ctrlPr>
                              </m:barPr>
                              <m:e>
                                <m:r>
                                  <a:rPr lang="en-US">
                                    <a:latin typeface="Cambria Math"/>
                                  </a:rPr>
                                  <m:t>𝟏</m:t>
                                </m:r>
                              </m:e>
                            </m:bar>
                            <m:bar>
                              <m:barPr>
                                <m:pos m:val="top"/>
                                <m:ctrlPr>
                                  <a:rPr lang="zh-CN" i="1">
                                    <a:latin typeface="Cambria Math"/>
                                  </a:rPr>
                                </m:ctrlPr>
                              </m:barPr>
                              <m:e>
                                <m:r>
                                  <a:rPr lang="en-US">
                                    <a:latin typeface="Cambria Math"/>
                                  </a:rPr>
                                  <m:t>𝟐</m:t>
                                </m:r>
                              </m:e>
                            </m:bar>
                          </m:oMath>
                        </a14:m>
                        <a:r>
                          <a:rPr lang="zh-CN" dirty="0"/>
                          <a:t>）</a:t>
                        </a:r>
                      </a:p>
                      <a:p>
                        <a:r>
                          <a:rPr lang="en-US" dirty="0"/>
                          <a:t> </a:t>
                        </a:r>
                        <a:endParaRPr lang="zh-CN" dirty="0"/>
                      </a:p>
                    </p:txBody>
                  </p:sp>
                </mc:Choice>
                <mc:Fallback xmlns="">
                  <p:sp>
                    <p:nvSpPr>
                      <p:cNvPr id="21" name="文本框 5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3485" y="1323885"/>
                        <a:ext cx="874224" cy="404228"/>
                      </a:xfrm>
                      <a:prstGeom prst="rect">
                        <a:avLst/>
                      </a:prstGeom>
                      <a:blipFill rotWithShape="1">
                        <a:blip r:embed="rId7"/>
                        <a:stretch>
                          <a:fillRect l="-730" r="-18248"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文本框 543"/>
                      <p:cNvSpPr txBox="1"/>
                      <p:nvPr/>
                    </p:nvSpPr>
                    <p:spPr>
                      <a:xfrm>
                        <a:off x="1847785" y="2191019"/>
                        <a:ext cx="743013" cy="4043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zh-CN"/>
                        </a:defPPr>
                        <a:lvl1pPr algn="just">
                          <a:lnSpc>
                            <a:spcPct val="130000"/>
                          </a:lnSpc>
                          <a:spcAft>
                            <a:spcPts val="0"/>
                          </a:spcAft>
                          <a:defRPr sz="1200" b="1" kern="100">
                            <a:solidFill>
                              <a:srgbClr val="FFFFFF"/>
                            </a:solidFill>
                            <a:effectLst/>
                            <a:latin typeface="Times New Roman"/>
                            <a:ea typeface="黑体"/>
                          </a:defRPr>
                        </a:lvl1pPr>
                      </a:lstStyle>
                      <a:p>
                        <a:r>
                          <a:rPr lang="en-US" dirty="0"/>
                          <a:t>[01</a:t>
                        </a:r>
                        <a14:m>
                          <m:oMath xmlns:m="http://schemas.openxmlformats.org/officeDocument/2006/math">
                            <m:bar>
                              <m:barPr>
                                <m:pos m:val="top"/>
                                <m:ctrlPr>
                                  <a:rPr lang="zh-CN" i="1">
                                    <a:latin typeface="Cambria Math"/>
                                  </a:rPr>
                                </m:ctrlPr>
                              </m:barPr>
                              <m:e>
                                <m:r>
                                  <a:rPr lang="en-US">
                                    <a:latin typeface="Cambria Math"/>
                                  </a:rPr>
                                  <m:t>𝟏</m:t>
                                </m:r>
                              </m:e>
                            </m:bar>
                          </m:oMath>
                        </a14:m>
                        <a:r>
                          <a:rPr lang="en-US" dirty="0"/>
                          <a:t>1]</a:t>
                        </a:r>
                        <a:endParaRPr lang="zh-CN" dirty="0"/>
                      </a:p>
                    </p:txBody>
                  </p:sp>
                </mc:Choice>
                <mc:Fallback xmlns="">
                  <p:sp>
                    <p:nvSpPr>
                      <p:cNvPr id="22" name="文本框 5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47785" y="2191019"/>
                        <a:ext cx="743013" cy="404386"/>
                      </a:xfrm>
                      <a:prstGeom prst="rect">
                        <a:avLst/>
                      </a:prstGeom>
                      <a:blipFill rotWithShape="1">
                        <a:blip r:embed="rId8"/>
                        <a:stretch>
                          <a:fillRect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50" name="文本框 777"/>
                <p:cNvSpPr txBox="1"/>
                <p:nvPr/>
              </p:nvSpPr>
              <p:spPr>
                <a:xfrm>
                  <a:off x="0" y="0"/>
                  <a:ext cx="310101" cy="318052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solidFill>
                    <a:prstClr val="black"/>
                  </a:solidFill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sz="1200" kern="100">
                      <a:effectLst/>
                      <a:latin typeface="Times New Roman"/>
                      <a:ea typeface="宋体"/>
                    </a:rPr>
                    <a:t>c)</a:t>
                  </a:r>
                  <a:endParaRPr lang="zh-CN" sz="1200" kern="10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cxnSp>
            <p:nvCxnSpPr>
              <p:cNvPr id="80" name="直接箭头连接符 79"/>
              <p:cNvCxnSpPr/>
              <p:nvPr/>
            </p:nvCxnSpPr>
            <p:spPr>
              <a:xfrm>
                <a:off x="4113110" y="3107630"/>
                <a:ext cx="4203404" cy="105887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/>
            <p:cNvSpPr txBox="1"/>
            <p:nvPr/>
          </p:nvSpPr>
          <p:spPr>
            <a:xfrm>
              <a:off x="3462989" y="2876798"/>
              <a:ext cx="617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FFT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3910542" y="3924540"/>
            <a:ext cx="3239157" cy="2895976"/>
            <a:chOff x="3900798" y="4301621"/>
            <a:chExt cx="2519680" cy="2519680"/>
          </a:xfrm>
        </p:grpSpPr>
        <p:grpSp>
          <p:nvGrpSpPr>
            <p:cNvPr id="61" name="组合 60"/>
            <p:cNvGrpSpPr/>
            <p:nvPr/>
          </p:nvGrpSpPr>
          <p:grpSpPr>
            <a:xfrm>
              <a:off x="3900798" y="4301621"/>
              <a:ext cx="2519680" cy="2519680"/>
              <a:chOff x="0" y="0"/>
              <a:chExt cx="2519680" cy="2519680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0" y="0"/>
                <a:ext cx="2519680" cy="2519680"/>
                <a:chOff x="0" y="0"/>
                <a:chExt cx="2296973" cy="2296973"/>
              </a:xfrm>
            </p:grpSpPr>
            <p:pic>
              <p:nvPicPr>
                <p:cNvPr id="64" name="图片 63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2296973" cy="22969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5" name="组合 64"/>
                <p:cNvGrpSpPr/>
                <p:nvPr/>
              </p:nvGrpSpPr>
              <p:grpSpPr>
                <a:xfrm>
                  <a:off x="343815" y="607162"/>
                  <a:ext cx="833931" cy="1404738"/>
                  <a:chOff x="0" y="0"/>
                  <a:chExt cx="833931" cy="1404738"/>
                </a:xfrm>
              </p:grpSpPr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0" y="197510"/>
                    <a:ext cx="746582" cy="1046074"/>
                    <a:chOff x="0" y="0"/>
                    <a:chExt cx="746582" cy="1046074"/>
                  </a:xfrm>
                </p:grpSpPr>
                <p:cxnSp>
                  <p:nvCxnSpPr>
                    <p:cNvPr id="75" name="直接连接符 74"/>
                    <p:cNvCxnSpPr/>
                    <p:nvPr/>
                  </p:nvCxnSpPr>
                  <p:spPr>
                    <a:xfrm>
                      <a:off x="0" y="468173"/>
                      <a:ext cx="614476" cy="577901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接连接符 75"/>
                    <p:cNvCxnSpPr/>
                    <p:nvPr/>
                  </p:nvCxnSpPr>
                  <p:spPr>
                    <a:xfrm>
                      <a:off x="36576" y="438912"/>
                      <a:ext cx="605571" cy="56327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接连接符 76"/>
                    <p:cNvCxnSpPr/>
                    <p:nvPr/>
                  </p:nvCxnSpPr>
                  <p:spPr>
                    <a:xfrm flipV="1">
                      <a:off x="29260" y="0"/>
                      <a:ext cx="666115" cy="460375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直接连接符 77"/>
                    <p:cNvCxnSpPr/>
                    <p:nvPr/>
                  </p:nvCxnSpPr>
                  <p:spPr>
                    <a:xfrm flipV="1">
                      <a:off x="80467" y="7316"/>
                      <a:ext cx="666115" cy="460375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1" name="直接箭头连接符 70"/>
                  <p:cNvCxnSpPr/>
                  <p:nvPr/>
                </p:nvCxnSpPr>
                <p:spPr>
                  <a:xfrm>
                    <a:off x="438912" y="0"/>
                    <a:ext cx="174625" cy="203835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箭头连接符 71"/>
                  <p:cNvCxnSpPr/>
                  <p:nvPr/>
                </p:nvCxnSpPr>
                <p:spPr>
                  <a:xfrm flipH="1" flipV="1">
                    <a:off x="694944" y="270662"/>
                    <a:ext cx="138987" cy="197511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接箭头连接符 72"/>
                  <p:cNvCxnSpPr/>
                  <p:nvPr/>
                </p:nvCxnSpPr>
                <p:spPr>
                  <a:xfrm flipV="1">
                    <a:off x="307238" y="1199693"/>
                    <a:ext cx="182926" cy="205045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接箭头连接符 73"/>
                  <p:cNvCxnSpPr/>
                  <p:nvPr/>
                </p:nvCxnSpPr>
                <p:spPr>
                  <a:xfrm flipH="1">
                    <a:off x="614476" y="936346"/>
                    <a:ext cx="134804" cy="175564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文本框 556"/>
                <p:cNvSpPr txBox="1"/>
                <p:nvPr/>
              </p:nvSpPr>
              <p:spPr>
                <a:xfrm>
                  <a:off x="1105108" y="481946"/>
                  <a:ext cx="1061799" cy="342131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solidFill>
                    <a:prstClr val="black"/>
                  </a:solidFill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sz="1400" b="1" kern="100" dirty="0">
                      <a:effectLst/>
                      <a:latin typeface="Times New Roman"/>
                      <a:ea typeface="宋体"/>
                    </a:rPr>
                    <a:t>d=0.2382nm</a:t>
                  </a:r>
                  <a:endParaRPr lang="zh-CN" sz="2400" b="1" kern="100" dirty="0">
                    <a:effectLst/>
                    <a:latin typeface="Times New Roman"/>
                    <a:ea typeface="宋体"/>
                  </a:endParaRPr>
                </a:p>
              </p:txBody>
            </p:sp>
            <p:sp>
              <p:nvSpPr>
                <p:cNvPr id="67" name="文本框 557"/>
                <p:cNvSpPr txBox="1"/>
                <p:nvPr/>
              </p:nvSpPr>
              <p:spPr>
                <a:xfrm>
                  <a:off x="987426" y="1806625"/>
                  <a:ext cx="1048194" cy="292023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solidFill>
                    <a:prstClr val="black"/>
                  </a:solidFill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sz="1400" b="1" kern="100" dirty="0">
                      <a:effectLst/>
                      <a:latin typeface="Times New Roman"/>
                      <a:ea typeface="宋体"/>
                    </a:rPr>
                    <a:t>d=0.2415nm</a:t>
                  </a:r>
                  <a:endParaRPr lang="zh-CN" sz="2400" b="1" kern="100" dirty="0">
                    <a:effectLst/>
                    <a:latin typeface="Times New Roman"/>
                    <a:ea typeface="宋体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文本框 558"/>
                    <p:cNvSpPr txBox="1"/>
                    <p:nvPr/>
                  </p:nvSpPr>
                  <p:spPr>
                    <a:xfrm>
                      <a:off x="139034" y="607163"/>
                      <a:ext cx="643291" cy="379842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黑体"/>
                        </a:rPr>
                        <a:t>（</a:t>
                      </a:r>
                      <a14:m>
                        <m:oMath xmlns:m="http://schemas.openxmlformats.org/officeDocument/2006/math">
                          <m:r>
                            <a:rPr lang="en-US" sz="1200" b="1" i="1" kern="100">
                              <a:solidFill>
                                <a:srgbClr val="FFFFFF"/>
                              </a:solidFill>
                              <a:effectLst/>
                              <a:latin typeface="Cambria Math"/>
                              <a:ea typeface="黑体"/>
                            </a:rPr>
                            <m:t>𝟏</m:t>
                          </m:r>
                        </m:oMath>
                      </a14:m>
                      <a:r>
                        <a:rPr lang="en-US" sz="1200" b="1" kern="100" dirty="0">
                          <a:solidFill>
                            <a:srgbClr val="FFFFFF"/>
                          </a:solidFill>
                          <a:effectLst/>
                          <a:latin typeface="黑体"/>
                          <a:ea typeface="宋体"/>
                        </a:rPr>
                        <a:t>0</a:t>
                      </a:r>
                      <a14:m>
                        <m:oMath xmlns:m="http://schemas.openxmlformats.org/officeDocument/2006/math">
                          <m:bar>
                            <m:barPr>
                              <m:pos m:val="top"/>
                              <m:ctrlPr>
                                <a:rPr lang="zh-CN" sz="1200" b="1" i="1" kern="100">
                                  <a:solidFill>
                                    <a:srgbClr val="FFFFFF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</m:ctrlPr>
                            </m:barPr>
                            <m:e>
                              <m:r>
                                <a:rPr lang="en-US" sz="1200" b="1" i="1" kern="100">
                                  <a:solidFill>
                                    <a:srgbClr val="FFFFFF"/>
                                  </a:solidFill>
                                  <a:effectLst/>
                                  <a:latin typeface="Cambria Math"/>
                                  <a:ea typeface="黑体"/>
                                </a:rPr>
                                <m:t>𝟏𝟏</m:t>
                              </m:r>
                            </m:e>
                          </m:bar>
                        </m:oMath>
                      </a14:m>
                      <a:r>
                        <a:rPr lang="zh-CN" sz="1200" b="1" kern="100" dirty="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黑体"/>
                        </a:rPr>
                        <a:t>）</a:t>
                      </a:r>
                      <a:endParaRPr lang="zh-CN" sz="2000" b="1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文本框 5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9034" y="607163"/>
                      <a:ext cx="643291" cy="379842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r="-22414"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文本框 559"/>
                    <p:cNvSpPr txBox="1"/>
                    <p:nvPr/>
                  </p:nvSpPr>
                  <p:spPr>
                    <a:xfrm>
                      <a:off x="5055" y="1506739"/>
                      <a:ext cx="886659" cy="34400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黑体"/>
                        </a:rPr>
                        <a:t>（</a:t>
                      </a:r>
                      <a:r>
                        <a:rPr lang="en-US" sz="1200" b="1" kern="100" dirty="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黑体"/>
                        </a:rPr>
                        <a:t>1</a:t>
                      </a:r>
                      <a14:m>
                        <m:oMath xmlns:m="http://schemas.openxmlformats.org/officeDocument/2006/math">
                          <m:bar>
                            <m:barPr>
                              <m:pos m:val="top"/>
                              <m:ctrlPr>
                                <a:rPr lang="zh-CN" sz="1200" b="1" i="1" kern="100">
                                  <a:solidFill>
                                    <a:srgbClr val="FFFFFF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</m:ctrlPr>
                            </m:barPr>
                            <m:e>
                              <m:r>
                                <a:rPr lang="en-US" sz="1200" b="1" i="1" kern="100">
                                  <a:solidFill>
                                    <a:srgbClr val="FFFFFF"/>
                                  </a:solidFill>
                                  <a:effectLst/>
                                  <a:latin typeface="Cambria Math"/>
                                  <a:ea typeface="黑体"/>
                                </a:rPr>
                                <m:t>𝟏</m:t>
                              </m:r>
                            </m:e>
                          </m:bar>
                        </m:oMath>
                      </a14:m>
                      <a:r>
                        <a:rPr lang="en-US" sz="1200" b="1" kern="100" dirty="0">
                          <a:solidFill>
                            <a:srgbClr val="FFFFFF"/>
                          </a:solidFill>
                          <a:effectLst/>
                          <a:latin typeface="黑体"/>
                          <a:ea typeface="宋体"/>
                        </a:rPr>
                        <a:t>01</a:t>
                      </a:r>
                      <a:r>
                        <a:rPr lang="zh-CN" sz="1200" b="1" kern="100" dirty="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黑体"/>
                        </a:rPr>
                        <a:t>）</a:t>
                      </a:r>
                      <a:endParaRPr lang="zh-CN" sz="2000" b="1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文本框 5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55" y="1506739"/>
                      <a:ext cx="886659" cy="344005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文本框 779"/>
              <p:cNvSpPr txBox="1"/>
              <p:nvPr/>
            </p:nvSpPr>
            <p:spPr>
              <a:xfrm>
                <a:off x="0" y="0"/>
                <a:ext cx="349858" cy="318052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Times New Roman"/>
                    <a:ea typeface="宋体"/>
                  </a:rPr>
                  <a:t>d)</a:t>
                </a:r>
                <a:endParaRPr lang="zh-CN" sz="1200" kern="100">
                  <a:effectLst/>
                  <a:latin typeface="Times New Roman"/>
                  <a:ea typeface="宋体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4450235" y="4307639"/>
              <a:ext cx="135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Inver-FFT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94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ea typeface="隶书" panose="02010509060101010101" pitchFamily="49" charset="-122"/>
              </a:rPr>
              <a:t>Ⅳ. Correlation between corrosion behavior and microstructure of precipitated phases</a:t>
            </a:r>
            <a:endParaRPr lang="zh-CN" altLang="en-US" sz="320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036638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ⅱ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. Interface combination mechanism between matrix and precipitated phases (HRTEM)</a:t>
            </a:r>
            <a:endParaRPr lang="zh-CN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47750"/>
              </p:ext>
            </p:extLst>
          </p:nvPr>
        </p:nvGraphicFramePr>
        <p:xfrm>
          <a:off x="179513" y="2348880"/>
          <a:ext cx="8784976" cy="396044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24136"/>
                <a:gridCol w="1296144"/>
                <a:gridCol w="1152128"/>
                <a:gridCol w="1296144"/>
                <a:gridCol w="1296144"/>
                <a:gridCol w="1296144"/>
                <a:gridCol w="1224136"/>
              </a:tblGrid>
              <a:tr h="132014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bg1"/>
                          </a:solidFill>
                        </a:rPr>
                        <a:t>AZ91</a:t>
                      </a:r>
                      <a:endParaRPr lang="zh-CN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bg1"/>
                          </a:solidFill>
                        </a:rPr>
                        <a:t>AZ91+Y</a:t>
                      </a:r>
                      <a:endParaRPr lang="zh-CN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bg1"/>
                          </a:solidFill>
                        </a:rPr>
                        <a:t>AZ91+(</a:t>
                      </a:r>
                      <a:r>
                        <a:rPr lang="en-US" altLang="zh-CN" sz="2400" b="1" dirty="0" err="1" smtClean="0">
                          <a:solidFill>
                            <a:schemeClr val="bg1"/>
                          </a:solidFill>
                        </a:rPr>
                        <a:t>La,Ce</a:t>
                      </a:r>
                      <a:r>
                        <a:rPr lang="en-US" altLang="zh-CN" sz="2400" b="1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CN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13201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β</a:t>
                      </a:r>
                      <a:endParaRPr kumimoji="0" lang="zh-CN" altLang="en-US" sz="22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1" dirty="0" err="1" smtClean="0">
                          <a:solidFill>
                            <a:schemeClr val="tx2"/>
                          </a:solidFill>
                        </a:rPr>
                        <a:t>AlMn</a:t>
                      </a:r>
                      <a:r>
                        <a:rPr lang="zh-CN" altLang="en-US" sz="2200" b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200" b="1" baseline="0" dirty="0" smtClean="0">
                          <a:solidFill>
                            <a:schemeClr val="tx2"/>
                          </a:solidFill>
                        </a:rPr>
                        <a:t>phases</a:t>
                      </a:r>
                      <a:endParaRPr lang="en-US" altLang="zh-CN" sz="22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Al</a:t>
                      </a:r>
                      <a:r>
                        <a:rPr lang="en-US" altLang="zh-CN" sz="2200" b="1" baseline="-25000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Al</a:t>
                      </a:r>
                      <a:r>
                        <a:rPr kumimoji="0" lang="en-US" altLang="zh-CN" sz="2200" b="1" kern="1200" baseline="-250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Mn</a:t>
                      </a:r>
                      <a:r>
                        <a:rPr kumimoji="0" lang="en-US" altLang="zh-CN" sz="2200" b="1" kern="1200" baseline="-25000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Al</a:t>
                      </a:r>
                      <a:r>
                        <a:rPr kumimoji="0" lang="en-US" altLang="zh-CN" sz="2200" b="1" kern="1200" baseline="-25000" dirty="0" smtClean="0">
                          <a:solidFill>
                            <a:schemeClr val="tx2"/>
                          </a:solidFill>
                        </a:rPr>
                        <a:t>4</a:t>
                      </a:r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CN" sz="2200" b="1" dirty="0" err="1" smtClean="0">
                          <a:solidFill>
                            <a:schemeClr val="tx2"/>
                          </a:solidFill>
                        </a:rPr>
                        <a:t>La,Ce</a:t>
                      </a:r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Al</a:t>
                      </a:r>
                      <a:r>
                        <a:rPr kumimoji="0" lang="en-US" altLang="zh-CN" sz="2200" b="1" kern="1200" baseline="-25000" dirty="0" smtClean="0">
                          <a:solidFill>
                            <a:schemeClr val="tx2"/>
                          </a:solidFill>
                        </a:rPr>
                        <a:t>4</a:t>
                      </a:r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CN" sz="2200" b="1" dirty="0" err="1" smtClean="0">
                          <a:solidFill>
                            <a:schemeClr val="tx2"/>
                          </a:solidFill>
                        </a:rPr>
                        <a:t>La,Ce</a:t>
                      </a:r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) </a:t>
                      </a:r>
                      <a:endParaRPr lang="zh-CN" altLang="en-US" sz="22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Al</a:t>
                      </a:r>
                      <a:r>
                        <a:rPr lang="en-US" altLang="zh-CN" sz="2200" b="1" baseline="-25000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Mn</a:t>
                      </a:r>
                      <a:r>
                        <a:rPr kumimoji="0" lang="en-US" altLang="zh-CN" sz="2200" b="1" kern="1200" baseline="-25000" dirty="0" smtClean="0">
                          <a:solidFill>
                            <a:schemeClr val="tx2"/>
                          </a:solidFill>
                        </a:rPr>
                        <a:t>4</a:t>
                      </a:r>
                      <a:r>
                        <a:rPr lang="en-US" altLang="zh-CN" sz="2200" b="1" dirty="0" smtClean="0">
                          <a:solidFill>
                            <a:schemeClr val="tx2"/>
                          </a:solidFill>
                        </a:rPr>
                        <a:t>Ce </a:t>
                      </a:r>
                      <a:endParaRPr lang="zh-CN" altLang="en-US" sz="22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014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2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semi-coherent</a:t>
                      </a:r>
                      <a:endParaRPr lang="zh-CN" altLang="en-US" sz="22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2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non-coherent</a:t>
                      </a:r>
                      <a:endParaRPr lang="zh-CN" altLang="en-US" sz="22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2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non-coherent</a:t>
                      </a:r>
                      <a:endParaRPr lang="zh-CN" altLang="en-US" sz="22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2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semi-coherent interface</a:t>
                      </a:r>
                      <a:endParaRPr lang="zh-CN" altLang="en-US" sz="22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2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non-coherent</a:t>
                      </a:r>
                      <a:endParaRPr lang="zh-CN" altLang="en-US" sz="22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>
          <a:xfrm>
            <a:off x="539552" y="2516912"/>
            <a:ext cx="7128792" cy="2592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Results:</a:t>
            </a:r>
          </a:p>
          <a:p>
            <a:r>
              <a:rPr lang="el-GR" altLang="zh-CN" sz="2400" b="1" dirty="0">
                <a:solidFill>
                  <a:schemeClr val="tx2"/>
                </a:solidFill>
                <a:ea typeface="华文新魏"/>
              </a:rPr>
              <a:t>α 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-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Mg &amp; </a:t>
            </a:r>
            <a:r>
              <a:rPr lang="en-US" altLang="zh-CN" sz="2400" b="1" dirty="0">
                <a:solidFill>
                  <a:schemeClr val="tx2"/>
                </a:solidFill>
              </a:rPr>
              <a:t>β-Mg</a:t>
            </a:r>
            <a:r>
              <a:rPr lang="en-US" altLang="zh-CN" sz="2400" b="1" baseline="-25000" dirty="0">
                <a:solidFill>
                  <a:schemeClr val="tx2"/>
                </a:solidFill>
              </a:rPr>
              <a:t>17</a:t>
            </a:r>
            <a:r>
              <a:rPr lang="en-US" altLang="zh-CN" sz="2400" b="1" dirty="0">
                <a:solidFill>
                  <a:schemeClr val="tx2"/>
                </a:solidFill>
              </a:rPr>
              <a:t>Al</a:t>
            </a:r>
            <a:r>
              <a:rPr lang="en-US" altLang="zh-CN" sz="2400" b="1" baseline="-25000" dirty="0">
                <a:solidFill>
                  <a:schemeClr val="tx2"/>
                </a:solidFill>
              </a:rPr>
              <a:t>12</a:t>
            </a:r>
            <a:r>
              <a:rPr lang="en-US" altLang="zh-CN" sz="2400" b="1" dirty="0">
                <a:solidFill>
                  <a:schemeClr val="tx2"/>
                </a:solidFill>
              </a:rPr>
              <a:t>      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semi-coherent 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r>
              <a:rPr lang="el-GR" altLang="zh-CN" sz="2400" b="1" dirty="0">
                <a:solidFill>
                  <a:schemeClr val="tx2"/>
                </a:solidFill>
                <a:ea typeface="华文新魏"/>
              </a:rPr>
              <a:t>α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-Mg &amp; rare earth phases   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non-coherent</a:t>
            </a:r>
          </a:p>
          <a:p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Interface energy: non-coherent&gt;semi-coherent</a:t>
            </a:r>
          </a:p>
          <a:p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Higher interface energy, more easily to  induce corrosion behavior</a:t>
            </a:r>
          </a:p>
          <a:p>
            <a:endParaRPr lang="en-US" altLang="zh-CN" sz="2400" b="1" dirty="0">
              <a:solidFill>
                <a:schemeClr val="tx2"/>
              </a:solidFill>
              <a:latin typeface="华文新魏"/>
              <a:ea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270517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33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Ⅴ. Conclusions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9472" y="1491800"/>
            <a:ext cx="8229600" cy="1252735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</a:rPr>
              <a:t>ⅰ. Corrosion resistance enhanced after rare earth addition;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7200" y="2744535"/>
            <a:ext cx="8229600" cy="1692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chemeClr val="tx2"/>
                </a:solidFill>
              </a:rPr>
              <a:t>ⅱ. Although heavily corrosion occurred around rare earth phases, general corrosion of alloys was reduced.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4468928"/>
            <a:ext cx="8229600" cy="16925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tx2"/>
                </a:solidFill>
              </a:rPr>
              <a:t>ⅲ</a:t>
            </a:r>
            <a:r>
              <a:rPr lang="en-US" altLang="zh-CN" b="1" dirty="0" smtClean="0">
                <a:solidFill>
                  <a:schemeClr val="tx2"/>
                </a:solidFill>
              </a:rPr>
              <a:t>. Matrix around rare earth phases is more easily to corrosion because of higher interface energy and higher potential difference. </a:t>
            </a:r>
            <a:endParaRPr lang="zh-CN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1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8002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CN" sz="6000" b="1" dirty="0" smtClean="0">
                <a:solidFill>
                  <a:schemeClr val="tx2"/>
                </a:solidFill>
              </a:rPr>
              <a:t>Thank you!</a:t>
            </a:r>
            <a:endParaRPr lang="zh-CN" altLang="en-US" sz="6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6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C:\Users\lidan\Desktop\QQ截图201709200142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20272" y="4627110"/>
            <a:ext cx="2123728" cy="223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idan\Desktop\QQ截图201709200142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2051719" cy="215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5860" y="404664"/>
            <a:ext cx="8031324" cy="1749096"/>
          </a:xfrm>
        </p:spPr>
        <p:txBody>
          <a:bodyPr>
            <a:noAutofit/>
          </a:bodyPr>
          <a:lstStyle/>
          <a:p>
            <a:pPr>
              <a:tabLst>
                <a:tab pos="1798638" algn="l"/>
              </a:tabLst>
            </a:pPr>
            <a:r>
              <a:rPr lang="en-US" altLang="zh-CN" sz="2800" b="1" dirty="0" smtClean="0">
                <a:solidFill>
                  <a:schemeClr val="tx2"/>
                </a:solidFill>
              </a:rPr>
              <a:t>Paper title</a:t>
            </a:r>
            <a:r>
              <a:rPr lang="en-US" altLang="zh-CN" sz="2800" b="1" dirty="0" smtClean="0">
                <a:solidFill>
                  <a:srgbClr val="002060"/>
                </a:solidFill>
              </a:rPr>
              <a:t/>
            </a:r>
            <a:br>
              <a:rPr lang="en-US" altLang="zh-CN" sz="2800" b="1" dirty="0" smtClean="0">
                <a:solidFill>
                  <a:srgbClr val="002060"/>
                </a:solidFill>
              </a:rPr>
            </a:br>
            <a:r>
              <a:rPr lang="en-US" altLang="zh-CN" sz="2800" b="1" dirty="0" smtClean="0">
                <a:solidFill>
                  <a:schemeClr val="tx2"/>
                </a:solidFill>
              </a:rPr>
              <a:t>Correlation </a:t>
            </a:r>
            <a:r>
              <a:rPr lang="en-US" altLang="zh-CN" sz="2800" b="1" dirty="0">
                <a:solidFill>
                  <a:schemeClr val="tx2"/>
                </a:solidFill>
              </a:rPr>
              <a:t>between Corrosion Behavior and Microstructure of </a:t>
            </a:r>
            <a:r>
              <a:rPr lang="en-US" altLang="zh-CN" sz="2800" b="1" dirty="0" smtClean="0">
                <a:solidFill>
                  <a:schemeClr val="tx2"/>
                </a:solidFill>
              </a:rPr>
              <a:t>Precipitated</a:t>
            </a:r>
            <a:r>
              <a:rPr lang="en-US" altLang="zh-CN" sz="2800" b="1" dirty="0" smtClean="0"/>
              <a:t> </a:t>
            </a:r>
            <a:r>
              <a:rPr lang="en-US" altLang="zh-CN" sz="2800" b="1" dirty="0" smtClean="0">
                <a:solidFill>
                  <a:schemeClr val="tx2"/>
                </a:solidFill>
              </a:rPr>
              <a:t>Phases </a:t>
            </a:r>
            <a:r>
              <a:rPr lang="en-US" altLang="zh-CN" sz="2800" b="1" dirty="0">
                <a:solidFill>
                  <a:schemeClr val="tx2"/>
                </a:solidFill>
              </a:rPr>
              <a:t>in AZ91 Magnesium Alloy with Rare Earth Addition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424" y="2633264"/>
            <a:ext cx="8229600" cy="312033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Testing methods: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SEM/EDS/TEM      </a:t>
            </a:r>
            <a:r>
              <a:rPr lang="en-US" altLang="zh-CN" sz="2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microstructure </a:t>
            </a:r>
            <a:r>
              <a:rPr lang="en-US" altLang="zh-CN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of AZ91 magnesium </a:t>
            </a:r>
            <a:r>
              <a:rPr lang="en-US" altLang="zh-CN" sz="2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alloy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LSCM/SPM             </a:t>
            </a:r>
            <a:r>
              <a:rPr lang="en-US" altLang="zh-CN" sz="2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corrosion behavior of precipitated phases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HRTEM/Peak-Force KPFM     </a:t>
            </a:r>
            <a:r>
              <a:rPr lang="en-US" altLang="zh-CN" sz="2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combination </a:t>
            </a:r>
            <a:r>
              <a:rPr lang="en-US" altLang="zh-CN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mechanism </a:t>
            </a:r>
            <a:r>
              <a:rPr lang="en-US" altLang="zh-CN" sz="2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and potential difference between matrix and </a:t>
            </a:r>
            <a:r>
              <a:rPr lang="en-US" altLang="zh-CN" sz="2400" dirty="0">
                <a:solidFill>
                  <a:schemeClr val="tx2"/>
                </a:solidFill>
              </a:rPr>
              <a:t>precipitated </a:t>
            </a:r>
            <a:r>
              <a:rPr lang="en-US" altLang="zh-CN" sz="2400" dirty="0" smtClean="0">
                <a:solidFill>
                  <a:schemeClr val="tx2"/>
                </a:solidFill>
              </a:rPr>
              <a:t>phases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2443707"/>
            <a:ext cx="8229600" cy="1585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b="1" dirty="0" smtClean="0">
                <a:solidFill>
                  <a:schemeClr val="tx2"/>
                </a:solidFill>
              </a:rPr>
              <a:t>Material : AZ91 Magnesium alloy</a:t>
            </a:r>
          </a:p>
          <a:p>
            <a:pPr marL="0" indent="0">
              <a:buNone/>
            </a:pPr>
            <a:r>
              <a:rPr lang="en-US" altLang="zh-CN" sz="2600" b="1" dirty="0" smtClean="0">
                <a:solidFill>
                  <a:schemeClr val="tx2"/>
                </a:solidFill>
              </a:rPr>
              <a:t>Rare </a:t>
            </a:r>
            <a:r>
              <a:rPr lang="en-US" altLang="zh-CN" sz="2600" b="1" dirty="0">
                <a:solidFill>
                  <a:schemeClr val="tx2"/>
                </a:solidFill>
              </a:rPr>
              <a:t>earth : </a:t>
            </a:r>
            <a:endParaRPr lang="en-US" altLang="zh-CN" sz="2600" b="1" dirty="0" smtClean="0">
              <a:solidFill>
                <a:schemeClr val="tx2"/>
              </a:solidFill>
            </a:endParaRPr>
          </a:p>
          <a:p>
            <a:r>
              <a:rPr lang="en-US" altLang="zh-CN" sz="2400" b="1" dirty="0" smtClean="0">
                <a:solidFill>
                  <a:schemeClr val="tx2"/>
                </a:solidFill>
              </a:rPr>
              <a:t>yttrium (Y)         </a:t>
            </a:r>
          </a:p>
          <a:p>
            <a:r>
              <a:rPr lang="en-US" altLang="zh-CN" sz="2400" b="1" dirty="0" err="1" smtClean="0">
                <a:solidFill>
                  <a:schemeClr val="tx2"/>
                </a:solidFill>
              </a:rPr>
              <a:t>misch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 metal of </a:t>
            </a:r>
            <a:r>
              <a:rPr lang="en-US" altLang="zh-CN" sz="2400" b="1" dirty="0">
                <a:solidFill>
                  <a:schemeClr val="tx2"/>
                </a:solidFill>
              </a:rPr>
              <a:t>lanthanum and  cerium</a:t>
            </a:r>
            <a:r>
              <a:rPr lang="en-US" altLang="zh-CN" sz="2400" dirty="0"/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(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La,Ce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) 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2771800" y="2492896"/>
            <a:ext cx="3888432" cy="307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zh-CN" sz="11200" b="1" dirty="0" smtClean="0">
                <a:solidFill>
                  <a:schemeClr val="tx2"/>
                </a:solidFill>
              </a:rPr>
              <a:t>Testing sample:</a:t>
            </a: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en-US" altLang="zh-CN" sz="8000" b="1" dirty="0" smtClean="0">
                <a:solidFill>
                  <a:schemeClr val="tx2"/>
                </a:solidFill>
              </a:rPr>
              <a:t>AZ91 magnesium alloy</a:t>
            </a: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en-US" altLang="zh-CN" sz="8000" b="1" dirty="0" smtClean="0">
                <a:solidFill>
                  <a:schemeClr val="tx2"/>
                </a:solidFill>
              </a:rPr>
              <a:t>AZ91+0.3% Y</a:t>
            </a: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en-US" altLang="zh-CN" sz="8000" b="1" dirty="0" smtClean="0">
                <a:solidFill>
                  <a:schemeClr val="tx2"/>
                </a:solidFill>
              </a:rPr>
              <a:t>AZ91+0.9% Y</a:t>
            </a: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en-US" altLang="zh-CN" sz="8000" b="1" dirty="0" smtClean="0">
                <a:solidFill>
                  <a:schemeClr val="tx2"/>
                </a:solidFill>
              </a:rPr>
              <a:t>AZ91+0.4%(</a:t>
            </a:r>
            <a:r>
              <a:rPr lang="en-US" altLang="zh-CN" sz="8000" b="1" dirty="0" err="1" smtClean="0">
                <a:solidFill>
                  <a:schemeClr val="tx2"/>
                </a:solidFill>
              </a:rPr>
              <a:t>La,Ce</a:t>
            </a:r>
            <a:r>
              <a:rPr lang="en-US" altLang="zh-CN" sz="8000" b="1" dirty="0" smtClean="0">
                <a:solidFill>
                  <a:schemeClr val="tx2"/>
                </a:solidFill>
              </a:rPr>
              <a:t>)</a:t>
            </a:r>
          </a:p>
          <a:p>
            <a:pPr marL="742950" indent="-742950" algn="l">
              <a:lnSpc>
                <a:spcPct val="170000"/>
              </a:lnSpc>
              <a:buFontTx/>
              <a:buAutoNum type="arabicPeriod"/>
            </a:pPr>
            <a:r>
              <a:rPr lang="en-US" altLang="zh-CN" sz="8000" b="1" dirty="0" smtClean="0">
                <a:solidFill>
                  <a:schemeClr val="tx2"/>
                </a:solidFill>
              </a:rPr>
              <a:t>AZ91+1.0%</a:t>
            </a:r>
            <a:r>
              <a:rPr lang="en-US" altLang="zh-CN" sz="8000" b="1" dirty="0">
                <a:solidFill>
                  <a:schemeClr val="tx2"/>
                </a:solidFill>
              </a:rPr>
              <a:t>La,Ce</a:t>
            </a:r>
            <a:r>
              <a:rPr lang="en-US" altLang="zh-CN" sz="8000" b="1" dirty="0" smtClean="0">
                <a:solidFill>
                  <a:schemeClr val="tx2"/>
                </a:solidFill>
              </a:rPr>
              <a:t>)</a:t>
            </a:r>
          </a:p>
          <a:p>
            <a:pPr marL="742950" indent="-742950">
              <a:buAutoNum type="arabicPeriod"/>
            </a:pPr>
            <a:endParaRPr lang="zh-CN" alt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7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lidan\Desktop\QQ截图201709201533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47973" y="0"/>
            <a:ext cx="288607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936104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ea typeface="隶书" panose="02010509060101010101" pitchFamily="49" charset="-122"/>
              </a:rPr>
              <a:t>content</a:t>
            </a:r>
            <a:endParaRPr lang="zh-CN" altLang="en-US" sz="4800" b="1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472608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ea typeface="隶书" panose="02010509060101010101" pitchFamily="49" charset="-122"/>
              </a:rPr>
              <a:t>Ⅰ. Microstructure </a:t>
            </a:r>
            <a:endParaRPr lang="en-US" altLang="zh-CN" sz="2800" b="1" dirty="0" smtClean="0">
              <a:solidFill>
                <a:schemeClr val="tx2"/>
              </a:solidFill>
              <a:ea typeface="隶书" panose="02010509060101010101" pitchFamily="49" charset="-122"/>
            </a:endParaRPr>
          </a:p>
          <a:p>
            <a:r>
              <a:rPr lang="en-US" altLang="zh-CN" sz="2800" b="1" dirty="0">
                <a:solidFill>
                  <a:schemeClr val="tx2"/>
                </a:solidFill>
                <a:ea typeface="隶书" panose="02010509060101010101" pitchFamily="49" charset="-122"/>
              </a:rPr>
              <a:t>Ⅱ. </a:t>
            </a:r>
            <a:r>
              <a:rPr lang="en-US" altLang="zh-CN" sz="2800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Electro</a:t>
            </a:r>
            <a:r>
              <a:rPr lang="en-US" altLang="zh-CN" sz="2800" b="1" dirty="0" smtClean="0">
                <a:solidFill>
                  <a:schemeClr val="tx2"/>
                </a:solidFill>
                <a:latin typeface="Calibri" panose="020F0502020204030204" pitchFamily="34" charset="0"/>
                <a:ea typeface="隶书" panose="02010509060101010101" pitchFamily="49" charset="-122"/>
              </a:rPr>
              <a:t>chem</a:t>
            </a:r>
            <a:r>
              <a:rPr lang="en-US" altLang="zh-CN" sz="2800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istry</a:t>
            </a:r>
          </a:p>
          <a:p>
            <a:r>
              <a:rPr lang="en-US" altLang="zh-CN" sz="2800" b="1" dirty="0">
                <a:solidFill>
                  <a:schemeClr val="tx2"/>
                </a:solidFill>
                <a:ea typeface="隶书" panose="02010509060101010101" pitchFamily="49" charset="-122"/>
              </a:rPr>
              <a:t>Ⅲ. Corrosion </a:t>
            </a:r>
            <a:r>
              <a:rPr lang="en-US" altLang="zh-CN" sz="2800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behavior</a:t>
            </a:r>
          </a:p>
          <a:p>
            <a:pPr marL="0" indent="0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          </a:t>
            </a:r>
            <a:r>
              <a:rPr lang="en-US" altLang="zh-CN" sz="2400" dirty="0" smtClean="0">
                <a:solidFill>
                  <a:schemeClr val="tx2"/>
                </a:solidFill>
              </a:rPr>
              <a:t>ⅰ</a:t>
            </a:r>
            <a:r>
              <a:rPr lang="en-US" altLang="zh-CN" sz="2400" dirty="0">
                <a:solidFill>
                  <a:schemeClr val="tx2"/>
                </a:solidFill>
              </a:rPr>
              <a:t>. macroscopic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corrosion morphology(LSCM)</a:t>
            </a: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tx2"/>
                </a:solidFill>
              </a:rPr>
              <a:t>          ⅱ </a:t>
            </a:r>
            <a:r>
              <a:rPr lang="en-US" altLang="zh-CN" sz="2400" dirty="0">
                <a:solidFill>
                  <a:schemeClr val="tx2"/>
                </a:solidFill>
              </a:rPr>
              <a:t>. microcosmic corrosion morphology(SPM) </a:t>
            </a:r>
            <a:endParaRPr lang="en-US" altLang="zh-CN" sz="2400" dirty="0" smtClean="0">
              <a:solidFill>
                <a:schemeClr val="tx2"/>
              </a:solidFill>
              <a:ea typeface="隶书" panose="02010509060101010101" pitchFamily="49" charset="-122"/>
            </a:endParaRPr>
          </a:p>
          <a:p>
            <a:r>
              <a:rPr lang="en-US" altLang="zh-CN" sz="2800" b="1" dirty="0">
                <a:solidFill>
                  <a:schemeClr val="tx2"/>
                </a:solidFill>
                <a:ea typeface="隶书" panose="02010509060101010101" pitchFamily="49" charset="-122"/>
              </a:rPr>
              <a:t>Ⅳ. Correlation between corrosion behavior and microstructure of precipitated phases</a:t>
            </a:r>
            <a:r>
              <a:rPr lang="en-US" altLang="zh-CN" sz="2800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 </a:t>
            </a: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tx2"/>
                </a:solidFill>
              </a:rPr>
              <a:t>          ⅰ</a:t>
            </a:r>
            <a:r>
              <a:rPr lang="en-US" altLang="zh-CN" sz="2400" dirty="0">
                <a:solidFill>
                  <a:schemeClr val="tx2"/>
                </a:solidFill>
              </a:rPr>
              <a:t>. Potential difference between matrix and  precipitated phases </a:t>
            </a:r>
            <a:endParaRPr lang="en-US" altLang="zh-CN" sz="2400" dirty="0" smtClean="0">
              <a:solidFill>
                <a:schemeClr val="tx2"/>
              </a:solidFill>
              <a:ea typeface="隶书" panose="020105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tx2"/>
                </a:solidFill>
              </a:rPr>
              <a:t>          ⅱ </a:t>
            </a:r>
            <a:r>
              <a:rPr lang="en-US" altLang="zh-CN" sz="2400" dirty="0">
                <a:solidFill>
                  <a:schemeClr val="tx2"/>
                </a:solidFill>
              </a:rPr>
              <a:t>. Interface combination mechanism between matrix and</a:t>
            </a:r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precipitated </a:t>
            </a:r>
            <a:r>
              <a:rPr lang="en-US" altLang="zh-CN" sz="2400" dirty="0" smtClean="0">
                <a:solidFill>
                  <a:schemeClr val="tx2"/>
                </a:solidFill>
              </a:rPr>
              <a:t>phases</a:t>
            </a:r>
            <a:endParaRPr lang="en-US" altLang="zh-CN" sz="2400" dirty="0" smtClean="0">
              <a:solidFill>
                <a:schemeClr val="tx2"/>
              </a:solidFill>
              <a:ea typeface="隶书" panose="02010509060101010101" pitchFamily="49" charset="-122"/>
            </a:endParaRPr>
          </a:p>
          <a:p>
            <a:r>
              <a:rPr lang="en-US" altLang="zh-CN" sz="2800" b="1" dirty="0">
                <a:solidFill>
                  <a:schemeClr val="tx2"/>
                </a:solidFill>
                <a:ea typeface="隶书" panose="02010509060101010101" pitchFamily="49" charset="-122"/>
              </a:rPr>
              <a:t>Ⅴ. Conclusions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88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44824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5097" y="57695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800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Ⅰ. Microstructure </a:t>
            </a:r>
            <a:endParaRPr lang="zh-CN" altLang="en-US" sz="4800" b="1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350979" y="1997330"/>
            <a:ext cx="7693031" cy="3384376"/>
            <a:chOff x="767401" y="2204864"/>
            <a:chExt cx="7693031" cy="3384376"/>
          </a:xfrm>
        </p:grpSpPr>
        <p:grpSp>
          <p:nvGrpSpPr>
            <p:cNvPr id="67" name="组合 66"/>
            <p:cNvGrpSpPr/>
            <p:nvPr/>
          </p:nvGrpSpPr>
          <p:grpSpPr>
            <a:xfrm>
              <a:off x="767401" y="2204864"/>
              <a:ext cx="7693031" cy="3384376"/>
              <a:chOff x="839409" y="2708920"/>
              <a:chExt cx="7632848" cy="3240360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839409" y="2708920"/>
                <a:ext cx="7632848" cy="3240360"/>
                <a:chOff x="683568" y="2852936"/>
                <a:chExt cx="7632848" cy="3240360"/>
              </a:xfrm>
            </p:grpSpPr>
            <p:pic>
              <p:nvPicPr>
                <p:cNvPr id="79" name="图片 78"/>
                <p:cNvPicPr/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3568" y="2852936"/>
                  <a:ext cx="3744416" cy="3240360"/>
                </a:xfrm>
                <a:prstGeom prst="rect">
                  <a:avLst/>
                </a:prstGeom>
              </p:spPr>
            </p:pic>
            <p:pic>
              <p:nvPicPr>
                <p:cNvPr id="80" name="图片 79"/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3275" y="2852936"/>
                  <a:ext cx="3773141" cy="32403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</p:pic>
            <p:sp>
              <p:nvSpPr>
                <p:cNvPr id="81" name="文本框 9"/>
                <p:cNvSpPr txBox="1"/>
                <p:nvPr/>
              </p:nvSpPr>
              <p:spPr>
                <a:xfrm>
                  <a:off x="683568" y="2852936"/>
                  <a:ext cx="504056" cy="504056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sz="2000" kern="100" dirty="0">
                      <a:effectLst/>
                      <a:latin typeface="Times New Roman"/>
                      <a:ea typeface="宋体"/>
                    </a:rPr>
                    <a:t>a)</a:t>
                  </a:r>
                  <a:endParaRPr lang="zh-CN" sz="2000" kern="100" dirty="0">
                    <a:effectLst/>
                    <a:latin typeface="Times New Roman"/>
                    <a:ea typeface="宋体"/>
                  </a:endParaRPr>
                </a:p>
              </p:txBody>
            </p:sp>
            <p:sp>
              <p:nvSpPr>
                <p:cNvPr id="82" name="文本框 9"/>
                <p:cNvSpPr txBox="1"/>
                <p:nvPr/>
              </p:nvSpPr>
              <p:spPr>
                <a:xfrm>
                  <a:off x="4538200" y="2852936"/>
                  <a:ext cx="537856" cy="504056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sz="2000" kern="100" dirty="0">
                      <a:latin typeface="Times New Roman"/>
                      <a:ea typeface="宋体"/>
                    </a:rPr>
                    <a:t>b</a:t>
                  </a:r>
                  <a:r>
                    <a:rPr lang="en-US" sz="2000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sz="2000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4675006" y="4555422"/>
                <a:ext cx="1632192" cy="1317811"/>
                <a:chOff x="4545548" y="4581128"/>
                <a:chExt cx="1632192" cy="1317811"/>
              </a:xfrm>
            </p:grpSpPr>
            <p:cxnSp>
              <p:nvCxnSpPr>
                <p:cNvPr id="76" name="直接箭头连接符 75"/>
                <p:cNvCxnSpPr/>
                <p:nvPr/>
              </p:nvCxnSpPr>
              <p:spPr>
                <a:xfrm flipH="1" flipV="1">
                  <a:off x="5220072" y="4581128"/>
                  <a:ext cx="129458" cy="75792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箭头连接符 76"/>
                <p:cNvCxnSpPr/>
                <p:nvPr/>
              </p:nvCxnSpPr>
              <p:spPr>
                <a:xfrm flipV="1">
                  <a:off x="5364088" y="4960087"/>
                  <a:ext cx="216024" cy="37896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/>
                <p:cNvSpPr txBox="1"/>
                <p:nvPr/>
              </p:nvSpPr>
              <p:spPr>
                <a:xfrm>
                  <a:off x="4545548" y="5339048"/>
                  <a:ext cx="1632192" cy="559891"/>
                </a:xfrm>
                <a:prstGeom prst="rect">
                  <a:avLst/>
                </a:prstGeom>
                <a:ln w="9525">
                  <a:noFill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b="1" dirty="0" smtClean="0">
                      <a:solidFill>
                        <a:srgbClr val="FF0000"/>
                      </a:solidFill>
                    </a:rPr>
                    <a:t>Second phase:</a:t>
                  </a:r>
                </a:p>
                <a:p>
                  <a:r>
                    <a:rPr lang="el-GR" altLang="zh-CN" sz="1600" b="1" dirty="0" smtClean="0">
                      <a:solidFill>
                        <a:srgbClr val="FF0000"/>
                      </a:solidFill>
                    </a:rPr>
                    <a:t>β</a:t>
                  </a:r>
                  <a:r>
                    <a:rPr lang="en-US" altLang="zh-CN" sz="1600" b="1" dirty="0">
                      <a:solidFill>
                        <a:srgbClr val="FF0000"/>
                      </a:solidFill>
                    </a:rPr>
                    <a:t>-Mg</a:t>
                  </a:r>
                  <a:r>
                    <a:rPr lang="en-US" altLang="zh-CN" sz="1600" b="1" baseline="-25000" dirty="0">
                      <a:solidFill>
                        <a:srgbClr val="FF0000"/>
                      </a:solidFill>
                    </a:rPr>
                    <a:t>17</a:t>
                  </a:r>
                  <a:r>
                    <a:rPr lang="en-US" altLang="zh-CN" sz="1600" b="1" dirty="0">
                      <a:solidFill>
                        <a:srgbClr val="FF0000"/>
                      </a:solidFill>
                    </a:rPr>
                    <a:t>Al</a:t>
                  </a:r>
                  <a:r>
                    <a:rPr lang="en-US" altLang="zh-CN" sz="1600" b="1" baseline="-25000" dirty="0">
                      <a:solidFill>
                        <a:srgbClr val="FF0000"/>
                      </a:solidFill>
                    </a:rPr>
                    <a:t>12</a:t>
                  </a:r>
                  <a:endParaRPr lang="zh-CN" altLang="en-US" sz="16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6588224" y="2924944"/>
                <a:ext cx="1108676" cy="946767"/>
                <a:chOff x="6429845" y="3130305"/>
                <a:chExt cx="1108676" cy="946767"/>
              </a:xfrm>
            </p:grpSpPr>
            <p:cxnSp>
              <p:nvCxnSpPr>
                <p:cNvPr id="73" name="直接箭头连接符 72"/>
                <p:cNvCxnSpPr/>
                <p:nvPr/>
              </p:nvCxnSpPr>
              <p:spPr>
                <a:xfrm flipH="1">
                  <a:off x="6429845" y="3429000"/>
                  <a:ext cx="424819" cy="64807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箭头连接符 73"/>
                <p:cNvCxnSpPr/>
                <p:nvPr/>
              </p:nvCxnSpPr>
              <p:spPr>
                <a:xfrm flipH="1">
                  <a:off x="6617049" y="3429000"/>
                  <a:ext cx="237614" cy="5040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/>
                <p:cNvSpPr txBox="1"/>
                <p:nvPr/>
              </p:nvSpPr>
              <p:spPr>
                <a:xfrm>
                  <a:off x="6530411" y="3130305"/>
                  <a:ext cx="1008110" cy="32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b="1" dirty="0" err="1" smtClean="0">
                      <a:solidFill>
                        <a:srgbClr val="FF0000"/>
                      </a:solidFill>
                    </a:rPr>
                    <a:t>AlMn</a:t>
                  </a:r>
                  <a:endParaRPr lang="zh-CN" altLang="en-US" sz="16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8" name="TextBox 67"/>
            <p:cNvSpPr txBox="1"/>
            <p:nvPr/>
          </p:nvSpPr>
          <p:spPr>
            <a:xfrm>
              <a:off x="4923474" y="2762088"/>
              <a:ext cx="922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ea typeface="华文新魏"/>
                </a:rPr>
                <a:t>Matrix:</a:t>
              </a:r>
            </a:p>
            <a:p>
              <a:r>
                <a:rPr lang="el-GR" altLang="zh-CN" sz="1600" b="1" dirty="0" smtClean="0">
                  <a:solidFill>
                    <a:srgbClr val="FF0000"/>
                  </a:solidFill>
                  <a:ea typeface="华文新魏"/>
                </a:rPr>
                <a:t>α</a:t>
              </a:r>
              <a:r>
                <a:rPr lang="en-US" altLang="zh-CN" sz="1600" b="1" dirty="0" smtClean="0">
                  <a:solidFill>
                    <a:srgbClr val="FF0000"/>
                  </a:solidFill>
                  <a:ea typeface="华文新魏"/>
                </a:rPr>
                <a:t>-Mg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421646" y="2245824"/>
              <a:ext cx="101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AZ91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829522" y="2481436"/>
            <a:ext cx="7632848" cy="3456384"/>
            <a:chOff x="755576" y="2132856"/>
            <a:chExt cx="7632848" cy="3456384"/>
          </a:xfrm>
        </p:grpSpPr>
        <p:grpSp>
          <p:nvGrpSpPr>
            <p:cNvPr id="84" name="组合 83"/>
            <p:cNvGrpSpPr/>
            <p:nvPr/>
          </p:nvGrpSpPr>
          <p:grpSpPr>
            <a:xfrm>
              <a:off x="755576" y="2132856"/>
              <a:ext cx="7632848" cy="3456384"/>
              <a:chOff x="683568" y="2308130"/>
              <a:chExt cx="7056784" cy="2705046"/>
            </a:xfrm>
          </p:grpSpPr>
          <p:grpSp>
            <p:nvGrpSpPr>
              <p:cNvPr id="86" name="组合 85"/>
              <p:cNvGrpSpPr/>
              <p:nvPr/>
            </p:nvGrpSpPr>
            <p:grpSpPr>
              <a:xfrm>
                <a:off x="683568" y="2308130"/>
                <a:ext cx="3550012" cy="2705046"/>
                <a:chOff x="4644008" y="2348880"/>
                <a:chExt cx="3600399" cy="3240359"/>
              </a:xfrm>
            </p:grpSpPr>
            <p:pic>
              <p:nvPicPr>
                <p:cNvPr id="99" name="图片 98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4409" y="2348880"/>
                  <a:ext cx="3599998" cy="3240359"/>
                </a:xfrm>
                <a:prstGeom prst="rect">
                  <a:avLst/>
                </a:prstGeom>
              </p:spPr>
            </p:pic>
            <p:sp>
              <p:nvSpPr>
                <p:cNvPr id="100" name="文本框 9"/>
                <p:cNvSpPr txBox="1"/>
                <p:nvPr/>
              </p:nvSpPr>
              <p:spPr>
                <a:xfrm>
                  <a:off x="4644008" y="2348880"/>
                  <a:ext cx="466210" cy="47255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sz="2000" kern="100" dirty="0" smtClean="0">
                      <a:effectLst/>
                      <a:latin typeface="Times New Roman"/>
                      <a:ea typeface="宋体"/>
                    </a:rPr>
                    <a:t>a</a:t>
                  </a:r>
                  <a:r>
                    <a:rPr lang="en-US" sz="2000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sz="2000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>
                <a:off x="4308537" y="2311543"/>
                <a:ext cx="3431815" cy="2701633"/>
                <a:chOff x="4308537" y="2311543"/>
                <a:chExt cx="3431815" cy="2701633"/>
              </a:xfrm>
            </p:grpSpPr>
            <p:grpSp>
              <p:nvGrpSpPr>
                <p:cNvPr id="88" name="组合 87"/>
                <p:cNvGrpSpPr/>
                <p:nvPr/>
              </p:nvGrpSpPr>
              <p:grpSpPr>
                <a:xfrm>
                  <a:off x="4308537" y="2311543"/>
                  <a:ext cx="3431815" cy="2701633"/>
                  <a:chOff x="4555109" y="3886180"/>
                  <a:chExt cx="3185241" cy="2495147"/>
                </a:xfrm>
              </p:grpSpPr>
              <p:pic>
                <p:nvPicPr>
                  <p:cNvPr id="97" name="图片 96"/>
                  <p:cNvPicPr/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82483" y="3887467"/>
                    <a:ext cx="3157867" cy="2493860"/>
                  </a:xfrm>
                  <a:prstGeom prst="rect">
                    <a:avLst/>
                  </a:prstGeom>
                </p:spPr>
              </p:pic>
              <p:sp>
                <p:nvSpPr>
                  <p:cNvPr id="98" name="文本框 9"/>
                  <p:cNvSpPr txBox="1"/>
                  <p:nvPr/>
                </p:nvSpPr>
                <p:spPr>
                  <a:xfrm>
                    <a:off x="4555109" y="3886180"/>
                    <a:ext cx="436282" cy="361184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algn="ctr">
                      <a:lnSpc>
                        <a:spcPct val="130000"/>
                      </a:lnSpc>
                      <a:spcAft>
                        <a:spcPts val="0"/>
                      </a:spcAft>
                      <a:defRPr kern="100">
                        <a:effectLst/>
                        <a:latin typeface="Times New Roman"/>
                        <a:ea typeface="宋体"/>
                      </a:defRPr>
                    </a:lvl1pPr>
                  </a:lstStyle>
                  <a:p>
                    <a:r>
                      <a:rPr lang="en-US" altLang="zh-CN" sz="2000" dirty="0" smtClean="0"/>
                      <a:t>b</a:t>
                    </a:r>
                    <a:r>
                      <a:rPr lang="en-US" sz="2000" dirty="0" smtClean="0"/>
                      <a:t>)</a:t>
                    </a:r>
                    <a:endParaRPr lang="zh-CN" sz="2000" dirty="0"/>
                  </a:p>
                </p:txBody>
              </p:sp>
            </p:grpSp>
            <p:grpSp>
              <p:nvGrpSpPr>
                <p:cNvPr id="89" name="组合 88"/>
                <p:cNvGrpSpPr/>
                <p:nvPr/>
              </p:nvGrpSpPr>
              <p:grpSpPr>
                <a:xfrm>
                  <a:off x="5076056" y="2445109"/>
                  <a:ext cx="2140895" cy="600531"/>
                  <a:chOff x="5292083" y="3970556"/>
                  <a:chExt cx="2140895" cy="600531"/>
                </a:xfrm>
              </p:grpSpPr>
              <p:cxnSp>
                <p:nvCxnSpPr>
                  <p:cNvPr id="94" name="直接箭头连接符 93"/>
                  <p:cNvCxnSpPr/>
                  <p:nvPr/>
                </p:nvCxnSpPr>
                <p:spPr>
                  <a:xfrm flipH="1" flipV="1">
                    <a:off x="5292083" y="4005066"/>
                    <a:ext cx="1079766" cy="129396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接箭头连接符 94"/>
                  <p:cNvCxnSpPr/>
                  <p:nvPr/>
                </p:nvCxnSpPr>
                <p:spPr>
                  <a:xfrm flipH="1">
                    <a:off x="6255219" y="4134462"/>
                    <a:ext cx="116630" cy="436625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矩形 95"/>
                  <p:cNvSpPr/>
                  <p:nvPr/>
                </p:nvSpPr>
                <p:spPr>
                  <a:xfrm>
                    <a:off x="6390820" y="3970556"/>
                    <a:ext cx="1042158" cy="264960"/>
                  </a:xfrm>
                  <a:prstGeom prst="rect">
                    <a:avLst/>
                  </a:prstGeom>
                  <a:ln w="9525">
                    <a:noFill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none">
                    <a:spAutoFit/>
                  </a:bodyPr>
                  <a:lstStyle/>
                  <a:p>
                    <a:r>
                      <a:rPr lang="el-GR" altLang="zh-CN" sz="1600" b="1" dirty="0">
                        <a:solidFill>
                          <a:srgbClr val="FF0000"/>
                        </a:solidFill>
                      </a:rPr>
                      <a:t>β</a:t>
                    </a:r>
                    <a:r>
                      <a:rPr lang="en-US" altLang="zh-CN" sz="1600" b="1" dirty="0">
                        <a:solidFill>
                          <a:srgbClr val="FF0000"/>
                        </a:solidFill>
                      </a:rPr>
                      <a:t>-Mg</a:t>
                    </a:r>
                    <a:r>
                      <a:rPr lang="en-US" altLang="zh-CN" sz="1600" b="1" baseline="-25000" dirty="0">
                        <a:solidFill>
                          <a:srgbClr val="FF0000"/>
                        </a:solidFill>
                      </a:rPr>
                      <a:t>17</a:t>
                    </a:r>
                    <a:r>
                      <a:rPr lang="en-US" altLang="zh-CN" sz="1600" b="1" dirty="0">
                        <a:solidFill>
                          <a:srgbClr val="FF0000"/>
                        </a:solidFill>
                      </a:rPr>
                      <a:t>Al</a:t>
                    </a:r>
                    <a:r>
                      <a:rPr lang="en-US" altLang="zh-CN" sz="1600" b="1" baseline="-25000" dirty="0">
                        <a:solidFill>
                          <a:srgbClr val="FF0000"/>
                        </a:solidFill>
                      </a:rPr>
                      <a:t>12</a:t>
                    </a:r>
                    <a:endParaRPr lang="zh-CN" altLang="en-US" sz="1600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4308537" y="3316035"/>
                  <a:ext cx="1689419" cy="761037"/>
                  <a:chOff x="4524561" y="4691894"/>
                  <a:chExt cx="1689419" cy="761037"/>
                </a:xfrm>
              </p:grpSpPr>
              <p:cxnSp>
                <p:nvCxnSpPr>
                  <p:cNvPr id="91" name="直接箭头连接符 90"/>
                  <p:cNvCxnSpPr/>
                  <p:nvPr/>
                </p:nvCxnSpPr>
                <p:spPr>
                  <a:xfrm flipV="1">
                    <a:off x="5267322" y="4691894"/>
                    <a:ext cx="444204" cy="25664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接箭头连接符 91"/>
                  <p:cNvCxnSpPr/>
                  <p:nvPr/>
                </p:nvCxnSpPr>
                <p:spPr>
                  <a:xfrm>
                    <a:off x="4994616" y="5114377"/>
                    <a:ext cx="123701" cy="338554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4524561" y="4906435"/>
                    <a:ext cx="1689419" cy="264960"/>
                  </a:xfrm>
                  <a:prstGeom prst="rect">
                    <a:avLst/>
                  </a:prstGeom>
                  <a:ln w="9525">
                    <a:noFill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dirty="0">
                        <a:solidFill>
                          <a:srgbClr val="FF0000"/>
                        </a:solidFill>
                      </a:rPr>
                      <a:t>Rare earth phases</a:t>
                    </a:r>
                    <a:endParaRPr lang="zh-CN" alt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85" name="TextBox 84"/>
            <p:cNvSpPr txBox="1"/>
            <p:nvPr/>
          </p:nvSpPr>
          <p:spPr>
            <a:xfrm>
              <a:off x="2994861" y="2173035"/>
              <a:ext cx="1593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AZ91+Y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499467" y="2886312"/>
            <a:ext cx="7344813" cy="3600400"/>
            <a:chOff x="683568" y="1988840"/>
            <a:chExt cx="7344813" cy="3600400"/>
          </a:xfrm>
        </p:grpSpPr>
        <p:grpSp>
          <p:nvGrpSpPr>
            <p:cNvPr id="102" name="组合 101"/>
            <p:cNvGrpSpPr/>
            <p:nvPr/>
          </p:nvGrpSpPr>
          <p:grpSpPr>
            <a:xfrm>
              <a:off x="683568" y="1988840"/>
              <a:ext cx="7344813" cy="3600400"/>
              <a:chOff x="899589" y="2405860"/>
              <a:chExt cx="6696744" cy="2599367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899589" y="2405860"/>
                <a:ext cx="3312000" cy="2592000"/>
                <a:chOff x="4578840" y="1228180"/>
                <a:chExt cx="3243915" cy="2558687"/>
              </a:xfrm>
            </p:grpSpPr>
            <p:pic>
              <p:nvPicPr>
                <p:cNvPr id="117" name="图片 116"/>
                <p:cNvPicPr/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8840" y="1235452"/>
                  <a:ext cx="3243915" cy="2551415"/>
                </a:xfrm>
                <a:prstGeom prst="rect">
                  <a:avLst/>
                </a:prstGeom>
              </p:spPr>
            </p:pic>
            <p:sp>
              <p:nvSpPr>
                <p:cNvPr id="118" name="文本框 9"/>
                <p:cNvSpPr txBox="1"/>
                <p:nvPr/>
              </p:nvSpPr>
              <p:spPr>
                <a:xfrm>
                  <a:off x="4578840" y="1228180"/>
                  <a:ext cx="457055" cy="40012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30000"/>
                    </a:lnSpc>
                    <a:spcAft>
                      <a:spcPts val="0"/>
                    </a:spcAft>
                    <a:defRPr kern="100">
                      <a:effectLst/>
                      <a:latin typeface="Times New Roman"/>
                      <a:ea typeface="宋体"/>
                    </a:defRPr>
                  </a:lvl1pPr>
                </a:lstStyle>
                <a:p>
                  <a:r>
                    <a:rPr lang="en-US" altLang="zh-CN" sz="2000" dirty="0" smtClean="0"/>
                    <a:t>a</a:t>
                  </a:r>
                  <a:r>
                    <a:rPr lang="en-US" sz="2000" dirty="0" smtClean="0"/>
                    <a:t>)</a:t>
                  </a:r>
                  <a:endParaRPr lang="zh-CN" sz="2000" dirty="0"/>
                </a:p>
              </p:txBody>
            </p:sp>
          </p:grpSp>
          <p:grpSp>
            <p:nvGrpSpPr>
              <p:cNvPr id="105" name="组合 104"/>
              <p:cNvGrpSpPr/>
              <p:nvPr/>
            </p:nvGrpSpPr>
            <p:grpSpPr>
              <a:xfrm>
                <a:off x="4284335" y="2413227"/>
                <a:ext cx="3311998" cy="2592000"/>
                <a:chOff x="4491013" y="2489871"/>
                <a:chExt cx="3243919" cy="2562531"/>
              </a:xfrm>
            </p:grpSpPr>
            <p:grpSp>
              <p:nvGrpSpPr>
                <p:cNvPr id="106" name="组合 105"/>
                <p:cNvGrpSpPr/>
                <p:nvPr/>
              </p:nvGrpSpPr>
              <p:grpSpPr>
                <a:xfrm>
                  <a:off x="4491013" y="2489871"/>
                  <a:ext cx="3243919" cy="2562531"/>
                  <a:chOff x="4578836" y="3818797"/>
                  <a:chExt cx="3243919" cy="2562531"/>
                </a:xfrm>
              </p:grpSpPr>
              <p:pic>
                <p:nvPicPr>
                  <p:cNvPr id="115" name="图片 114"/>
                  <p:cNvPicPr/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78840" y="3829913"/>
                    <a:ext cx="3243915" cy="2551415"/>
                  </a:xfrm>
                  <a:prstGeom prst="rect">
                    <a:avLst/>
                  </a:prstGeom>
                </p:spPr>
              </p:pic>
              <p:sp>
                <p:nvSpPr>
                  <p:cNvPr id="116" name="文本框 9"/>
                  <p:cNvSpPr txBox="1"/>
                  <p:nvPr/>
                </p:nvSpPr>
                <p:spPr>
                  <a:xfrm>
                    <a:off x="4578836" y="3818797"/>
                    <a:ext cx="457055" cy="393447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algn="ctr">
                      <a:lnSpc>
                        <a:spcPct val="130000"/>
                      </a:lnSpc>
                      <a:spcAft>
                        <a:spcPts val="0"/>
                      </a:spcAft>
                      <a:defRPr kern="100">
                        <a:effectLst/>
                        <a:latin typeface="Times New Roman"/>
                        <a:ea typeface="宋体"/>
                      </a:defRPr>
                    </a:lvl1pPr>
                  </a:lstStyle>
                  <a:p>
                    <a:r>
                      <a:rPr lang="en-US" altLang="zh-CN" sz="2000" dirty="0" smtClean="0"/>
                      <a:t>b</a:t>
                    </a:r>
                    <a:r>
                      <a:rPr lang="en-US" sz="2000" dirty="0" smtClean="0"/>
                      <a:t>)</a:t>
                    </a:r>
                    <a:endParaRPr lang="zh-CN" sz="2000" dirty="0"/>
                  </a:p>
                </p:txBody>
              </p:sp>
            </p:grpSp>
            <p:grpSp>
              <p:nvGrpSpPr>
                <p:cNvPr id="107" name="组合 106"/>
                <p:cNvGrpSpPr/>
                <p:nvPr/>
              </p:nvGrpSpPr>
              <p:grpSpPr>
                <a:xfrm>
                  <a:off x="6032126" y="2568142"/>
                  <a:ext cx="1672472" cy="955558"/>
                  <a:chOff x="6374508" y="3349599"/>
                  <a:chExt cx="1672472" cy="955558"/>
                </a:xfrm>
              </p:grpSpPr>
              <p:cxnSp>
                <p:nvCxnSpPr>
                  <p:cNvPr id="112" name="直接箭头连接符 111"/>
                  <p:cNvCxnSpPr/>
                  <p:nvPr/>
                </p:nvCxnSpPr>
                <p:spPr>
                  <a:xfrm>
                    <a:off x="7362654" y="3664775"/>
                    <a:ext cx="0" cy="640382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接箭头连接符 112"/>
                  <p:cNvCxnSpPr/>
                  <p:nvPr/>
                </p:nvCxnSpPr>
                <p:spPr>
                  <a:xfrm flipH="1">
                    <a:off x="7144494" y="3689713"/>
                    <a:ext cx="218160" cy="295253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矩形 113"/>
                  <p:cNvSpPr/>
                  <p:nvPr/>
                </p:nvSpPr>
                <p:spPr>
                  <a:xfrm>
                    <a:off x="6374508" y="3349599"/>
                    <a:ext cx="1672472" cy="263614"/>
                  </a:xfrm>
                  <a:prstGeom prst="rect">
                    <a:avLst/>
                  </a:prstGeom>
                  <a:ln w="9525">
                    <a:noFill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rgbClr val="FF0000"/>
                        </a:solidFill>
                      </a:rPr>
                      <a:t>Rare earth phases</a:t>
                    </a:r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grpSp>
              <p:nvGrpSpPr>
                <p:cNvPr id="108" name="组合 107"/>
                <p:cNvGrpSpPr/>
                <p:nvPr/>
              </p:nvGrpSpPr>
              <p:grpSpPr>
                <a:xfrm>
                  <a:off x="4491013" y="3933056"/>
                  <a:ext cx="1726368" cy="685420"/>
                  <a:chOff x="4679357" y="5197931"/>
                  <a:chExt cx="1726368" cy="685420"/>
                </a:xfrm>
              </p:grpSpPr>
              <p:cxnSp>
                <p:nvCxnSpPr>
                  <p:cNvPr id="109" name="直接箭头连接符 108"/>
                  <p:cNvCxnSpPr/>
                  <p:nvPr/>
                </p:nvCxnSpPr>
                <p:spPr>
                  <a:xfrm flipH="1" flipV="1">
                    <a:off x="5296802" y="5197931"/>
                    <a:ext cx="213950" cy="443774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接箭头连接符 109"/>
                  <p:cNvCxnSpPr/>
                  <p:nvPr/>
                </p:nvCxnSpPr>
                <p:spPr>
                  <a:xfrm>
                    <a:off x="5510752" y="5641705"/>
                    <a:ext cx="894973" cy="184666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矩形 110"/>
                  <p:cNvSpPr/>
                  <p:nvPr/>
                </p:nvSpPr>
                <p:spPr>
                  <a:xfrm>
                    <a:off x="4679357" y="5641705"/>
                    <a:ext cx="999487" cy="241646"/>
                  </a:xfrm>
                  <a:prstGeom prst="rect">
                    <a:avLst/>
                  </a:prstGeom>
                  <a:ln w="9525">
                    <a:noFill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none">
                    <a:spAutoFit/>
                  </a:bodyPr>
                  <a:lstStyle/>
                  <a:p>
                    <a:r>
                      <a:rPr lang="el-GR" altLang="zh-CN" sz="1600" dirty="0">
                        <a:solidFill>
                          <a:srgbClr val="FF0000"/>
                        </a:solidFill>
                      </a:rPr>
                      <a:t>β</a:t>
                    </a:r>
                    <a:r>
                      <a:rPr lang="en-US" altLang="zh-CN" sz="1600" dirty="0">
                        <a:solidFill>
                          <a:srgbClr val="FF0000"/>
                        </a:solidFill>
                      </a:rPr>
                      <a:t>-Mg</a:t>
                    </a:r>
                    <a:r>
                      <a:rPr lang="en-US" altLang="zh-CN" sz="1600" baseline="-25000" dirty="0">
                        <a:solidFill>
                          <a:srgbClr val="FF0000"/>
                        </a:solidFill>
                      </a:rPr>
                      <a:t>17</a:t>
                    </a:r>
                    <a:r>
                      <a:rPr lang="en-US" altLang="zh-CN" sz="1600" dirty="0">
                        <a:solidFill>
                          <a:srgbClr val="FF0000"/>
                        </a:solidFill>
                      </a:rPr>
                      <a:t>Al</a:t>
                    </a:r>
                    <a:r>
                      <a:rPr lang="en-US" altLang="zh-CN" sz="1600" baseline="-25000" dirty="0">
                        <a:solidFill>
                          <a:srgbClr val="FF0000"/>
                        </a:solidFill>
                      </a:rPr>
                      <a:t>12</a:t>
                    </a:r>
                    <a:endParaRPr lang="zh-CN" alt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3" name="TextBox 102"/>
            <p:cNvSpPr txBox="1"/>
            <p:nvPr/>
          </p:nvSpPr>
          <p:spPr>
            <a:xfrm>
              <a:off x="1939190" y="2031307"/>
              <a:ext cx="23650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AZ91+(</a:t>
              </a:r>
              <a:r>
                <a:rPr lang="en-US" altLang="zh-CN" sz="2800" b="1" dirty="0" err="1" smtClean="0">
                  <a:solidFill>
                    <a:schemeClr val="bg1"/>
                  </a:solidFill>
                </a:rPr>
                <a:t>La,Ce</a:t>
              </a:r>
              <a:r>
                <a:rPr lang="en-US" altLang="zh-CN" sz="2800" b="1" dirty="0" smtClean="0">
                  <a:solidFill>
                    <a:schemeClr val="bg1"/>
                  </a:solidFill>
                </a:rPr>
                <a:t>)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内容占位符 2"/>
          <p:cNvSpPr txBox="1">
            <a:spLocks/>
          </p:cNvSpPr>
          <p:nvPr/>
        </p:nvSpPr>
        <p:spPr>
          <a:xfrm>
            <a:off x="574205" y="2649056"/>
            <a:ext cx="7128792" cy="2642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Results:</a:t>
            </a:r>
          </a:p>
          <a:p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AZ91 : </a:t>
            </a:r>
            <a:r>
              <a:rPr lang="el-GR" altLang="zh-CN" sz="2400" b="1" dirty="0" smtClean="0">
                <a:solidFill>
                  <a:schemeClr val="tx2"/>
                </a:solidFill>
                <a:ea typeface="华文新魏"/>
              </a:rPr>
              <a:t>α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-Mg/</a:t>
            </a:r>
            <a:r>
              <a:rPr lang="el-GR" altLang="zh-CN" sz="2400" b="1" dirty="0" smtClean="0">
                <a:solidFill>
                  <a:schemeClr val="tx2"/>
                </a:solidFill>
                <a:ea typeface="华文新魏"/>
              </a:rPr>
              <a:t>β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-Mg</a:t>
            </a:r>
            <a:r>
              <a:rPr lang="en-US" altLang="zh-CN" sz="2400" b="1" baseline="-25000" dirty="0" smtClean="0">
                <a:solidFill>
                  <a:schemeClr val="tx2"/>
                </a:solidFill>
                <a:ea typeface="华文新魏"/>
              </a:rPr>
              <a:t>17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Al</a:t>
            </a:r>
            <a:r>
              <a:rPr lang="en-US" altLang="zh-CN" sz="2400" b="1" baseline="-25000" dirty="0" smtClean="0">
                <a:solidFill>
                  <a:schemeClr val="tx2"/>
                </a:solidFill>
                <a:ea typeface="华文新魏"/>
              </a:rPr>
              <a:t>12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/</a:t>
            </a:r>
            <a:r>
              <a:rPr lang="en-US" altLang="zh-CN" sz="2400" b="1" dirty="0" err="1" smtClean="0">
                <a:solidFill>
                  <a:schemeClr val="tx2"/>
                </a:solidFill>
                <a:ea typeface="华文新魏"/>
              </a:rPr>
              <a:t>AlMn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 phases</a:t>
            </a:r>
          </a:p>
          <a:p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AZ91+Y</a:t>
            </a:r>
            <a:r>
              <a:rPr lang="en-US" altLang="zh-CN" sz="2400" b="1" dirty="0" smtClean="0">
                <a:solidFill>
                  <a:schemeClr val="tx2"/>
                </a:solidFill>
                <a:latin typeface="华文新魏"/>
                <a:ea typeface="华文新魏"/>
              </a:rPr>
              <a:t>: </a:t>
            </a:r>
            <a:r>
              <a:rPr lang="el-GR" altLang="zh-CN" sz="2400" b="1" dirty="0">
                <a:solidFill>
                  <a:schemeClr val="tx2"/>
                </a:solidFill>
                <a:ea typeface="华文新魏"/>
              </a:rPr>
              <a:t>α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-Mg/</a:t>
            </a:r>
            <a:r>
              <a:rPr lang="el-GR" altLang="zh-CN" sz="2400" b="1" dirty="0">
                <a:solidFill>
                  <a:schemeClr val="tx2"/>
                </a:solidFill>
                <a:ea typeface="华文新魏"/>
              </a:rPr>
              <a:t>β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-Mg</a:t>
            </a:r>
            <a:r>
              <a:rPr lang="en-US" altLang="zh-CN" sz="2400" b="1" baseline="-25000" dirty="0">
                <a:solidFill>
                  <a:schemeClr val="tx2"/>
                </a:solidFill>
                <a:ea typeface="华文新魏"/>
              </a:rPr>
              <a:t>17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Al</a:t>
            </a:r>
            <a:r>
              <a:rPr lang="en-US" altLang="zh-CN" sz="2400" b="1" baseline="-25000" dirty="0">
                <a:solidFill>
                  <a:schemeClr val="tx2"/>
                </a:solidFill>
                <a:ea typeface="华文新魏"/>
              </a:rPr>
              <a:t>12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/</a:t>
            </a:r>
            <a:r>
              <a:rPr lang="en-US" altLang="zh-CN" sz="2400" b="1" dirty="0" err="1">
                <a:solidFill>
                  <a:schemeClr val="tx2"/>
                </a:solidFill>
                <a:ea typeface="华文新魏"/>
              </a:rPr>
              <a:t>AlY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 phases/</a:t>
            </a:r>
            <a:r>
              <a:rPr lang="en-US" altLang="zh-CN" sz="2400" b="1" dirty="0" err="1">
                <a:solidFill>
                  <a:schemeClr val="tx2"/>
                </a:solidFill>
                <a:ea typeface="华文新魏"/>
              </a:rPr>
              <a:t>AlMnY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 phases </a:t>
            </a:r>
            <a:endParaRPr lang="en-US" altLang="zh-CN" sz="2400" b="1" dirty="0" smtClean="0">
              <a:solidFill>
                <a:schemeClr val="tx2"/>
              </a:solidFill>
              <a:ea typeface="华文新魏"/>
            </a:endParaRPr>
          </a:p>
          <a:p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AZ91+(</a:t>
            </a:r>
            <a:r>
              <a:rPr lang="en-US" altLang="zh-CN" sz="2400" b="1" dirty="0" err="1">
                <a:solidFill>
                  <a:schemeClr val="tx2"/>
                </a:solidFill>
                <a:ea typeface="华文新魏"/>
              </a:rPr>
              <a:t>La,Ce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): </a:t>
            </a:r>
            <a:r>
              <a:rPr lang="el-GR" altLang="zh-CN" sz="2400" b="1" dirty="0">
                <a:solidFill>
                  <a:schemeClr val="tx2"/>
                </a:solidFill>
                <a:ea typeface="华文新魏"/>
              </a:rPr>
              <a:t>α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-Mg/</a:t>
            </a:r>
            <a:r>
              <a:rPr lang="el-GR" altLang="zh-CN" sz="2400" b="1" dirty="0">
                <a:solidFill>
                  <a:schemeClr val="tx2"/>
                </a:solidFill>
                <a:ea typeface="华文新魏"/>
              </a:rPr>
              <a:t>β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-Mg</a:t>
            </a:r>
            <a:r>
              <a:rPr lang="en-US" altLang="zh-CN" sz="2400" b="1" baseline="-25000" dirty="0" smtClean="0">
                <a:solidFill>
                  <a:schemeClr val="tx2"/>
                </a:solidFill>
                <a:ea typeface="华文新魏"/>
              </a:rPr>
              <a:t>17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Al</a:t>
            </a:r>
            <a:r>
              <a:rPr lang="en-US" altLang="zh-CN" sz="2400" b="1" baseline="-25000" dirty="0" smtClean="0">
                <a:solidFill>
                  <a:schemeClr val="tx2"/>
                </a:solidFill>
                <a:ea typeface="华文新魏"/>
              </a:rPr>
              <a:t>12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/ Al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+(</a:t>
            </a:r>
            <a:r>
              <a:rPr lang="en-US" altLang="zh-CN" sz="2400" b="1" dirty="0" err="1">
                <a:solidFill>
                  <a:schemeClr val="tx2"/>
                </a:solidFill>
                <a:ea typeface="华文新魏"/>
              </a:rPr>
              <a:t>La,Ce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)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 phases/</a:t>
            </a:r>
            <a:r>
              <a:rPr lang="en-US" altLang="zh-CN" sz="2400" b="1" dirty="0" err="1" smtClean="0">
                <a:solidFill>
                  <a:schemeClr val="tx2"/>
                </a:solidFill>
                <a:ea typeface="华文新魏"/>
              </a:rPr>
              <a:t>AlMnCe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phases 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896476" y="1700548"/>
            <a:ext cx="2900188" cy="1883671"/>
            <a:chOff x="6139271" y="1700548"/>
            <a:chExt cx="2900188" cy="1883671"/>
          </a:xfrm>
        </p:grpSpPr>
        <p:cxnSp>
          <p:nvCxnSpPr>
            <p:cNvPr id="7" name="直接箭头连接符 6"/>
            <p:cNvCxnSpPr/>
            <p:nvPr/>
          </p:nvCxnSpPr>
          <p:spPr>
            <a:xfrm flipH="1">
              <a:off x="6139271" y="2860277"/>
              <a:ext cx="1532037" cy="7239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6303155" y="1700548"/>
              <a:ext cx="2736304" cy="1200329"/>
            </a:xfrm>
            <a:prstGeom prst="rect">
              <a:avLst/>
            </a:prstGeom>
            <a:ln w="952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2400" b="1" dirty="0" err="1" smtClean="0">
                  <a:solidFill>
                    <a:srgbClr val="FF0000"/>
                  </a:solidFill>
                </a:rPr>
                <a:t>fcc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: Al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Y</a:t>
              </a:r>
            </a:p>
            <a:p>
              <a:r>
                <a:rPr lang="en-US" altLang="zh-CN" sz="2400" b="1" dirty="0" smtClean="0">
                  <a:solidFill>
                    <a:srgbClr val="FF0000"/>
                  </a:solidFill>
                </a:rPr>
                <a:t>tetragonal primitive: Al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Y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3</a:t>
              </a:r>
              <a:r>
                <a:rPr lang="zh-CN" altLang="en-US" sz="2400" b="1" dirty="0" smtClean="0">
                  <a:solidFill>
                    <a:srgbClr val="FF0000"/>
                  </a:solidFill>
                </a:rPr>
                <a:t>、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Al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10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Mn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Y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49081" y="4694119"/>
            <a:ext cx="4733878" cy="1812079"/>
            <a:chOff x="3949081" y="4694119"/>
            <a:chExt cx="4733878" cy="1812079"/>
          </a:xfrm>
        </p:grpSpPr>
        <p:sp>
          <p:nvSpPr>
            <p:cNvPr id="119" name="矩形 118"/>
            <p:cNvSpPr/>
            <p:nvPr/>
          </p:nvSpPr>
          <p:spPr>
            <a:xfrm>
              <a:off x="3949081" y="5675201"/>
              <a:ext cx="4733878" cy="830997"/>
            </a:xfrm>
            <a:prstGeom prst="rect">
              <a:avLst/>
            </a:prstGeom>
            <a:ln w="952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0000"/>
                  </a:solidFill>
                </a:rPr>
                <a:t>bcc: Al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4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(</a:t>
              </a:r>
              <a:r>
                <a:rPr lang="en-US" altLang="zh-CN" sz="2400" b="1" dirty="0" err="1" smtClean="0">
                  <a:solidFill>
                    <a:srgbClr val="FF0000"/>
                  </a:solidFill>
                </a:rPr>
                <a:t>La,Ce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)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</a:rPr>
                <a:t>body-centered 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tetragonal:Al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8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Mn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4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Ce</a:t>
              </a:r>
            </a:p>
          </p:txBody>
        </p:sp>
        <p:cxnSp>
          <p:nvCxnSpPr>
            <p:cNvPr id="120" name="直接箭头连接符 119"/>
            <p:cNvCxnSpPr/>
            <p:nvPr/>
          </p:nvCxnSpPr>
          <p:spPr>
            <a:xfrm flipH="1" flipV="1">
              <a:off x="5413955" y="4694119"/>
              <a:ext cx="889200" cy="98108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274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C:\Users\lidan\Desktop\QQ截图201709191351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56" y="33144"/>
            <a:ext cx="2387724" cy="289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Ⅱ</a:t>
            </a:r>
            <a:r>
              <a:rPr lang="en-US" altLang="zh-CN" b="1" dirty="0">
                <a:solidFill>
                  <a:schemeClr val="tx2"/>
                </a:solidFill>
                <a:ea typeface="隶书" panose="02010509060101010101" pitchFamily="49" charset="-122"/>
              </a:rPr>
              <a:t>. </a:t>
            </a:r>
            <a:r>
              <a:rPr lang="en-US" altLang="zh-CN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Electro</a:t>
            </a:r>
            <a:r>
              <a:rPr lang="en-US" altLang="zh-CN" b="1" dirty="0" smtClean="0">
                <a:solidFill>
                  <a:schemeClr val="tx2"/>
                </a:solidFill>
                <a:latin typeface="Calibri" panose="020F0502020204030204" pitchFamily="34" charset="0"/>
                <a:ea typeface="隶书" panose="02010509060101010101" pitchFamily="49" charset="-122"/>
              </a:rPr>
              <a:t>chem</a:t>
            </a:r>
            <a:r>
              <a:rPr lang="en-US" altLang="zh-CN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istry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82453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Testing method</a:t>
            </a:r>
            <a:r>
              <a:rPr lang="en-US" altLang="zh-CN" b="1" dirty="0" smtClean="0">
                <a:solidFill>
                  <a:schemeClr val="tx2"/>
                </a:solidFill>
              </a:rPr>
              <a:t>: </a:t>
            </a:r>
            <a:r>
              <a:rPr lang="en-US" altLang="zh-CN" dirty="0" smtClean="0">
                <a:solidFill>
                  <a:schemeClr val="tx2"/>
                </a:solidFill>
              </a:rPr>
              <a:t>polarization curve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</a:rPr>
              <a:t>test</a:t>
            </a:r>
            <a:r>
              <a:rPr lang="zh-CN" altLang="en-US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</a:rPr>
              <a:t>and</a:t>
            </a:r>
            <a:r>
              <a:rPr lang="zh-CN" altLang="en-US" dirty="0" smtClean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hydrogen </a:t>
            </a:r>
            <a:r>
              <a:rPr lang="en-US" altLang="zh-CN" dirty="0" smtClean="0">
                <a:solidFill>
                  <a:schemeClr val="tx2"/>
                </a:solidFill>
              </a:rPr>
              <a:t>evolution test</a:t>
            </a: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 smtClean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 smtClean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 smtClean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/>
              </a:solidFill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037150"/>
              </p:ext>
            </p:extLst>
          </p:nvPr>
        </p:nvGraphicFramePr>
        <p:xfrm>
          <a:off x="467544" y="2348880"/>
          <a:ext cx="4119563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Graph" r:id="rId4" imgW="4159910" imgH="2887066" progId="Origin50.Graph">
                  <p:embed/>
                </p:oleObj>
              </mc:Choice>
              <mc:Fallback>
                <p:oleObj name="Graph" r:id="rId4" imgW="4159910" imgH="2887066" progId="Origin50.Graph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348880"/>
                        <a:ext cx="4119563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65657"/>
              </p:ext>
            </p:extLst>
          </p:nvPr>
        </p:nvGraphicFramePr>
        <p:xfrm>
          <a:off x="4211960" y="2348880"/>
          <a:ext cx="4119563" cy="290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Graph" r:id="rId6" imgW="4159910" imgH="2887066" progId="Origin50.Graph">
                  <p:embed/>
                </p:oleObj>
              </mc:Choice>
              <mc:Fallback>
                <p:oleObj name="Graph" r:id="rId6" imgW="4159910" imgH="2887066" progId="Origin50.Graph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2348880"/>
                        <a:ext cx="4119563" cy="290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611560" y="5157192"/>
            <a:ext cx="7128792" cy="986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tx2"/>
                </a:solidFill>
              </a:rPr>
              <a:t> Testing results(corrosion degree):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         AZ91&gt; AZ91+(</a:t>
            </a:r>
            <a:r>
              <a:rPr lang="en-US" altLang="zh-CN" dirty="0" err="1">
                <a:solidFill>
                  <a:schemeClr val="tx2"/>
                </a:solidFill>
              </a:rPr>
              <a:t>La,Ce</a:t>
            </a:r>
            <a:r>
              <a:rPr lang="en-US" altLang="zh-CN" dirty="0">
                <a:solidFill>
                  <a:schemeClr val="tx2"/>
                </a:solidFill>
              </a:rPr>
              <a:t>) &gt; AZ91+Y</a:t>
            </a:r>
          </a:p>
        </p:txBody>
      </p:sp>
    </p:spTree>
    <p:extLst>
      <p:ext uri="{BB962C8B-B14F-4D97-AF65-F5344CB8AC3E}">
        <p14:creationId xmlns:p14="http://schemas.microsoft.com/office/powerpoint/2010/main" val="146032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3" descr="C:\Users\lidan\Desktop\QQ截图201709191352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8816"/>
            <a:ext cx="1518231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idan\Desktop\QQ截图201709191352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332" y="4973626"/>
            <a:ext cx="1628092" cy="189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Ⅲ. Corrosion behavior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2392" y="1628801"/>
            <a:ext cx="8229600" cy="792088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</a:rPr>
              <a:t>ⅰ. macroscopic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chemeClr val="tx2"/>
                </a:solidFill>
              </a:rPr>
              <a:t>corrosion morphology(LSCM)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26535" y="2345552"/>
            <a:ext cx="4819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</a:rPr>
              <a:t>Corrosive medium: </a:t>
            </a:r>
            <a:r>
              <a:rPr lang="en-US" altLang="zh-CN" sz="2800" b="1" dirty="0" smtClean="0">
                <a:solidFill>
                  <a:schemeClr val="tx2"/>
                </a:solidFill>
              </a:rPr>
              <a:t>3.5%NaCl</a:t>
            </a:r>
          </a:p>
          <a:p>
            <a:r>
              <a:rPr lang="en-US" altLang="zh-CN" sz="2800" b="1" dirty="0" smtClean="0">
                <a:solidFill>
                  <a:schemeClr val="tx2"/>
                </a:solidFill>
              </a:rPr>
              <a:t>Under solution: 60 min</a:t>
            </a:r>
            <a:endParaRPr lang="en-US" altLang="zh-CN" sz="2800" b="1" dirty="0">
              <a:solidFill>
                <a:schemeClr val="tx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103848" y="3473273"/>
            <a:ext cx="5688328" cy="2376000"/>
            <a:chOff x="5112334" y="2730072"/>
            <a:chExt cx="5688328" cy="2376000"/>
          </a:xfrm>
        </p:grpSpPr>
        <p:grpSp>
          <p:nvGrpSpPr>
            <p:cNvPr id="35" name="组合 34"/>
            <p:cNvGrpSpPr/>
            <p:nvPr/>
          </p:nvGrpSpPr>
          <p:grpSpPr>
            <a:xfrm>
              <a:off x="5112334" y="2730072"/>
              <a:ext cx="5688328" cy="2376000"/>
              <a:chOff x="1475656" y="3353647"/>
              <a:chExt cx="5688328" cy="237600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475656" y="3353647"/>
                <a:ext cx="2736000" cy="2376000"/>
                <a:chOff x="236319" y="3212976"/>
                <a:chExt cx="2736000" cy="2376000"/>
              </a:xfrm>
            </p:grpSpPr>
            <p:pic>
              <p:nvPicPr>
                <p:cNvPr id="40" name="图片 39"/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319" y="3212976"/>
                  <a:ext cx="2736000" cy="2376000"/>
                </a:xfrm>
                <a:prstGeom prst="rect">
                  <a:avLst/>
                </a:prstGeom>
              </p:spPr>
            </p:pic>
            <p:sp>
              <p:nvSpPr>
                <p:cNvPr id="41" name="文本框 9"/>
                <p:cNvSpPr txBox="1"/>
                <p:nvPr/>
              </p:nvSpPr>
              <p:spPr>
                <a:xfrm>
                  <a:off x="236319" y="3212976"/>
                  <a:ext cx="406603" cy="43840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a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4427984" y="3353647"/>
                <a:ext cx="2736000" cy="2376000"/>
                <a:chOff x="5868144" y="3212976"/>
                <a:chExt cx="2736000" cy="2376000"/>
              </a:xfrm>
            </p:grpSpPr>
            <p:pic>
              <p:nvPicPr>
                <p:cNvPr id="38" name="图片 37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8144" y="3212976"/>
                  <a:ext cx="2736000" cy="2376000"/>
                </a:xfrm>
                <a:prstGeom prst="rect">
                  <a:avLst/>
                </a:prstGeom>
              </p:spPr>
            </p:pic>
            <p:sp>
              <p:nvSpPr>
                <p:cNvPr id="39" name="文本框 9"/>
                <p:cNvSpPr txBox="1"/>
                <p:nvPr/>
              </p:nvSpPr>
              <p:spPr>
                <a:xfrm>
                  <a:off x="5868144" y="3212976"/>
                  <a:ext cx="406603" cy="43840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kern="100" dirty="0">
                      <a:latin typeface="Times New Roman"/>
                      <a:ea typeface="宋体"/>
                    </a:rPr>
                    <a:t>c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</p:grpSp>
        <p:sp>
          <p:nvSpPr>
            <p:cNvPr id="42" name="TextBox 41"/>
            <p:cNvSpPr txBox="1"/>
            <p:nvPr/>
          </p:nvSpPr>
          <p:spPr>
            <a:xfrm>
              <a:off x="5164950" y="4527607"/>
              <a:ext cx="1450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FF0000"/>
                  </a:solidFill>
                </a:rPr>
                <a:t>AZ91</a:t>
              </a:r>
              <a:endParaRPr lang="zh-CN" alt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59138" y="3445923"/>
            <a:ext cx="5552507" cy="2379838"/>
            <a:chOff x="1693840" y="2789957"/>
            <a:chExt cx="5552507" cy="2379838"/>
          </a:xfrm>
        </p:grpSpPr>
        <p:grpSp>
          <p:nvGrpSpPr>
            <p:cNvPr id="7" name="组合 6"/>
            <p:cNvGrpSpPr/>
            <p:nvPr/>
          </p:nvGrpSpPr>
          <p:grpSpPr>
            <a:xfrm>
              <a:off x="1693840" y="2789957"/>
              <a:ext cx="5552507" cy="2379838"/>
              <a:chOff x="1048743" y="3531984"/>
              <a:chExt cx="5552507" cy="237983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048743" y="3535822"/>
                <a:ext cx="2736000" cy="2376000"/>
                <a:chOff x="251520" y="2705679"/>
                <a:chExt cx="2736000" cy="2379241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251520" y="2708920"/>
                  <a:ext cx="2736000" cy="2376000"/>
                  <a:chOff x="0" y="0"/>
                  <a:chExt cx="1763395" cy="1403985"/>
                </a:xfrm>
              </p:grpSpPr>
              <p:pic>
                <p:nvPicPr>
                  <p:cNvPr id="27" name="图片 2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763395" cy="140398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  <a:effectLst/>
                </p:spPr>
              </p:pic>
              <p:sp>
                <p:nvSpPr>
                  <p:cNvPr id="28" name="矩形 27"/>
                  <p:cNvSpPr/>
                  <p:nvPr/>
                </p:nvSpPr>
                <p:spPr>
                  <a:xfrm>
                    <a:off x="438912" y="482803"/>
                    <a:ext cx="248285" cy="21907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1331366" y="358445"/>
                    <a:ext cx="204470" cy="2044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0" name="椭圆 29"/>
                  <p:cNvSpPr/>
                  <p:nvPr/>
                </p:nvSpPr>
                <p:spPr>
                  <a:xfrm>
                    <a:off x="885139" y="416967"/>
                    <a:ext cx="277495" cy="21907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687197" y="899770"/>
                    <a:ext cx="388086" cy="32186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26" name="文本框 9"/>
                <p:cNvSpPr txBox="1"/>
                <p:nvPr/>
              </p:nvSpPr>
              <p:spPr>
                <a:xfrm>
                  <a:off x="251520" y="2705679"/>
                  <a:ext cx="406603" cy="43840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zh-CN" kern="100" dirty="0" smtClean="0">
                      <a:solidFill>
                        <a:srgbClr val="000000"/>
                      </a:solidFill>
                      <a:latin typeface="Times New Roman"/>
                      <a:ea typeface="宋体"/>
                    </a:rPr>
                    <a:t>a</a:t>
                  </a:r>
                  <a:r>
                    <a:rPr lang="en-US" kern="100" dirty="0" smtClean="0">
                      <a:solidFill>
                        <a:srgbClr val="000000"/>
                      </a:solidFill>
                      <a:latin typeface="Times New Roman"/>
                      <a:ea typeface="宋体"/>
                    </a:rPr>
                    <a:t>)</a:t>
                  </a:r>
                  <a:endParaRPr lang="zh-CN" altLang="en-US" kern="100" dirty="0">
                    <a:solidFill>
                      <a:srgbClr val="000000"/>
                    </a:solidFill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3865250" y="3531984"/>
                <a:ext cx="2736000" cy="2379838"/>
                <a:chOff x="5868144" y="2688286"/>
                <a:chExt cx="2736000" cy="2379838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5868144" y="2692124"/>
                  <a:ext cx="2736000" cy="2376000"/>
                  <a:chOff x="0" y="0"/>
                  <a:chExt cx="1763395" cy="1404366"/>
                </a:xfrm>
              </p:grpSpPr>
              <p:pic>
                <p:nvPicPr>
                  <p:cNvPr id="15" name="图片 14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763395" cy="1403985"/>
                  </a:xfrm>
                  <a:prstGeom prst="rect">
                    <a:avLst/>
                  </a:prstGeom>
                </p:spPr>
              </p:pic>
              <p:sp>
                <p:nvSpPr>
                  <p:cNvPr id="16" name="椭圆 15"/>
                  <p:cNvSpPr/>
                  <p:nvPr/>
                </p:nvSpPr>
                <p:spPr>
                  <a:xfrm>
                    <a:off x="1360627" y="358445"/>
                    <a:ext cx="335915" cy="29273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>
                    <a:off x="453543" y="621792"/>
                    <a:ext cx="401955" cy="350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801921" y="1133856"/>
                    <a:ext cx="358140" cy="27051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4" name="文本框 9"/>
                <p:cNvSpPr txBox="1"/>
                <p:nvPr/>
              </p:nvSpPr>
              <p:spPr>
                <a:xfrm>
                  <a:off x="5868144" y="2688286"/>
                  <a:ext cx="406603" cy="43840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zh-CN" kern="100" dirty="0" smtClean="0">
                      <a:solidFill>
                        <a:srgbClr val="000000"/>
                      </a:solidFill>
                      <a:latin typeface="Times New Roman"/>
                      <a:ea typeface="宋体"/>
                    </a:rPr>
                    <a:t>b</a:t>
                  </a:r>
                  <a:r>
                    <a:rPr lang="en-US" kern="100" dirty="0" smtClean="0">
                      <a:solidFill>
                        <a:srgbClr val="000000"/>
                      </a:solidFill>
                      <a:latin typeface="Times New Roman"/>
                      <a:ea typeface="宋体"/>
                    </a:rPr>
                    <a:t>)</a:t>
                  </a:r>
                  <a:endParaRPr lang="zh-CN" altLang="en-US" kern="100" dirty="0">
                    <a:solidFill>
                      <a:srgbClr val="000000"/>
                    </a:solidFill>
                    <a:latin typeface="Times New Roman"/>
                    <a:ea typeface="宋体"/>
                  </a:endParaRPr>
                </a:p>
              </p:txBody>
            </p:sp>
          </p:grpSp>
        </p:grpSp>
        <p:sp>
          <p:nvSpPr>
            <p:cNvPr id="33" name="TextBox 32"/>
            <p:cNvSpPr txBox="1"/>
            <p:nvPr/>
          </p:nvSpPr>
          <p:spPr>
            <a:xfrm>
              <a:off x="1728519" y="4579797"/>
              <a:ext cx="1450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0000"/>
                  </a:solidFill>
                </a:rPr>
                <a:t>AZ91+Y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642382" y="3405589"/>
            <a:ext cx="5043579" cy="2411488"/>
            <a:chOff x="6240285" y="2938795"/>
            <a:chExt cx="5830030" cy="2767986"/>
          </a:xfrm>
        </p:grpSpPr>
        <p:grpSp>
          <p:nvGrpSpPr>
            <p:cNvPr id="44" name="组合 43"/>
            <p:cNvGrpSpPr/>
            <p:nvPr/>
          </p:nvGrpSpPr>
          <p:grpSpPr>
            <a:xfrm>
              <a:off x="6240285" y="2938795"/>
              <a:ext cx="5830030" cy="2767986"/>
              <a:chOff x="3203848" y="3141216"/>
              <a:chExt cx="5256584" cy="2221533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3203848" y="3141919"/>
                <a:ext cx="2592000" cy="2198932"/>
                <a:chOff x="3336861" y="3141919"/>
                <a:chExt cx="2315259" cy="2003700"/>
              </a:xfrm>
            </p:grpSpPr>
            <p:grpSp>
              <p:nvGrpSpPr>
                <p:cNvPr id="50" name="组合 49"/>
                <p:cNvGrpSpPr/>
                <p:nvPr/>
              </p:nvGrpSpPr>
              <p:grpSpPr>
                <a:xfrm>
                  <a:off x="3336861" y="3141919"/>
                  <a:ext cx="2315259" cy="2003700"/>
                  <a:chOff x="35841" y="36576"/>
                  <a:chExt cx="1727554" cy="1347150"/>
                </a:xfrm>
              </p:grpSpPr>
              <p:pic>
                <p:nvPicPr>
                  <p:cNvPr id="52" name="图片 51" descr="F:\工大\李丹-实验数据\LSCM\20160320二次浇铸LC1.0\53min-200X-1.jpg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841" y="37741"/>
                    <a:ext cx="1727554" cy="13459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53" name="矩形 52"/>
                  <p:cNvSpPr/>
                  <p:nvPr/>
                </p:nvSpPr>
                <p:spPr>
                  <a:xfrm>
                    <a:off x="1199693" y="36576"/>
                    <a:ext cx="550735" cy="31886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307238" y="241401"/>
                    <a:ext cx="394970" cy="28511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768096" y="241401"/>
                    <a:ext cx="358445" cy="60716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1" name="文本框 9"/>
                <p:cNvSpPr txBox="1"/>
                <p:nvPr/>
              </p:nvSpPr>
              <p:spPr>
                <a:xfrm>
                  <a:off x="3336861" y="3143652"/>
                  <a:ext cx="406603" cy="302916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a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868432" y="3141216"/>
                <a:ext cx="2592000" cy="2221533"/>
                <a:chOff x="5846880" y="3072921"/>
                <a:chExt cx="2397528" cy="2092969"/>
              </a:xfrm>
            </p:grpSpPr>
            <p:pic>
              <p:nvPicPr>
                <p:cNvPr id="48" name="图片 47" descr="F:\工大\李丹-实验数据\LSCM\20160320二次浇铸LC1.0\63min-1000X-1.jpg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46880" y="3098423"/>
                  <a:ext cx="2397528" cy="20674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9" name="文本框 9"/>
                <p:cNvSpPr txBox="1"/>
                <p:nvPr/>
              </p:nvSpPr>
              <p:spPr>
                <a:xfrm>
                  <a:off x="5846880" y="3072921"/>
                  <a:ext cx="406603" cy="29604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b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6290700" y="5130763"/>
              <a:ext cx="2365067" cy="529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0000"/>
                  </a:solidFill>
                </a:rPr>
                <a:t>AZ91+(</a:t>
              </a:r>
              <a:r>
                <a:rPr lang="en-US" altLang="zh-CN" sz="2400" b="1" dirty="0" err="1" smtClean="0">
                  <a:solidFill>
                    <a:srgbClr val="FF0000"/>
                  </a:solidFill>
                </a:rPr>
                <a:t>La,Ce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)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9552" y="3650505"/>
            <a:ext cx="8529057" cy="1973866"/>
            <a:chOff x="539552" y="3650505"/>
            <a:chExt cx="8529057" cy="1973866"/>
          </a:xfrm>
        </p:grpSpPr>
        <p:sp>
          <p:nvSpPr>
            <p:cNvPr id="56" name="内容占位符 2"/>
            <p:cNvSpPr txBox="1">
              <a:spLocks/>
            </p:cNvSpPr>
            <p:nvPr/>
          </p:nvSpPr>
          <p:spPr>
            <a:xfrm>
              <a:off x="539552" y="3650505"/>
              <a:ext cx="8136904" cy="19738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2400" b="1" dirty="0" smtClean="0">
                  <a:solidFill>
                    <a:schemeClr val="tx2"/>
                  </a:solidFill>
                </a:rPr>
                <a:t>Results:</a:t>
              </a:r>
            </a:p>
            <a:p>
              <a:r>
                <a:rPr lang="en-US" altLang="zh-CN" sz="2400" b="1" dirty="0" smtClean="0">
                  <a:solidFill>
                    <a:schemeClr val="tx2"/>
                  </a:solidFill>
                  <a:ea typeface="华文新魏"/>
                </a:rPr>
                <a:t>AZ91 : general corrosion</a:t>
              </a:r>
            </a:p>
            <a:p>
              <a:r>
                <a:rPr lang="en-US" altLang="zh-CN" sz="2400" b="1" dirty="0">
                  <a:solidFill>
                    <a:schemeClr val="tx2"/>
                  </a:solidFill>
                  <a:ea typeface="华文新魏"/>
                </a:rPr>
                <a:t>AZ91+(</a:t>
              </a:r>
              <a:r>
                <a:rPr lang="en-US" altLang="zh-CN" sz="2400" b="1" dirty="0" err="1">
                  <a:solidFill>
                    <a:schemeClr val="tx2"/>
                  </a:solidFill>
                  <a:ea typeface="华文新魏"/>
                </a:rPr>
                <a:t>La,Ce</a:t>
              </a:r>
              <a:r>
                <a:rPr lang="en-US" altLang="zh-CN" sz="2400" b="1" dirty="0" smtClean="0">
                  <a:solidFill>
                    <a:schemeClr val="tx2"/>
                  </a:solidFill>
                  <a:ea typeface="华文新魏"/>
                </a:rPr>
                <a:t>): matrix around rare earth phases</a:t>
              </a:r>
              <a:endParaRPr lang="zh-CN" altLang="en-US" sz="2400" b="1" dirty="0">
                <a:solidFill>
                  <a:schemeClr val="tx2"/>
                </a:solidFill>
                <a:ea typeface="华文新魏"/>
              </a:endParaRPr>
            </a:p>
            <a:p>
              <a:r>
                <a:rPr lang="en-US" altLang="zh-CN" sz="2400" b="1" dirty="0" smtClean="0">
                  <a:solidFill>
                    <a:schemeClr val="tx2"/>
                  </a:solidFill>
                  <a:ea typeface="华文新魏"/>
                </a:rPr>
                <a:t>AZ91+Y</a:t>
              </a:r>
              <a:r>
                <a:rPr lang="en-US" altLang="zh-CN" sz="2400" b="1" dirty="0" smtClean="0">
                  <a:solidFill>
                    <a:schemeClr val="tx2"/>
                  </a:solidFill>
                  <a:latin typeface="华文新魏"/>
                  <a:ea typeface="华文新魏"/>
                </a:rPr>
                <a:t>: matrix around rare earth phases</a:t>
              </a:r>
              <a:endParaRPr lang="zh-CN" altLang="en-US" sz="2400" b="1" dirty="0">
                <a:solidFill>
                  <a:schemeClr val="tx2"/>
                </a:solidFill>
                <a:ea typeface="华文新魏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475541" y="4648802"/>
              <a:ext cx="2593068" cy="707886"/>
              <a:chOff x="6475541" y="4648802"/>
              <a:chExt cx="2593068" cy="707886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6792176" y="4798266"/>
                <a:ext cx="893785" cy="17536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6475541" y="4973628"/>
                <a:ext cx="1210420" cy="26213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7604146" y="4648802"/>
                <a:ext cx="146446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tx2"/>
                    </a:solidFill>
                  </a:rPr>
                  <a:t>localized corrosion</a:t>
                </a:r>
                <a:endParaRPr lang="zh-CN" altLang="en-US" sz="2000" b="1" dirty="0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142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3" descr="C:\Users\lidan\Desktop\QQ截图20170919135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8816"/>
            <a:ext cx="1691704" cy="169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lidan\Desktop\QQ截图20170919135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901" y="5079920"/>
            <a:ext cx="1542207" cy="17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51" y="132264"/>
            <a:ext cx="8229600" cy="1143000"/>
          </a:xfrm>
        </p:spPr>
        <p:txBody>
          <a:bodyPr/>
          <a:lstStyle/>
          <a:p>
            <a:r>
              <a:rPr lang="en-US" altLang="zh-CN" b="1" dirty="0">
                <a:solidFill>
                  <a:schemeClr val="tx2"/>
                </a:solidFill>
                <a:ea typeface="隶书" panose="02010509060101010101" pitchFamily="49" charset="-122"/>
              </a:rPr>
              <a:t>Ⅲ. Corrosion behavior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b="1" dirty="0">
              <a:solidFill>
                <a:schemeClr val="tx2"/>
              </a:solidFill>
            </a:endParaRP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7042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tx2"/>
                </a:solidFill>
              </a:rPr>
              <a:t>ⅱ </a:t>
            </a:r>
            <a:r>
              <a:rPr lang="en-US" altLang="zh-CN" b="1" dirty="0" smtClean="0">
                <a:solidFill>
                  <a:schemeClr val="tx2"/>
                </a:solidFill>
              </a:rPr>
              <a:t>. microscopic </a:t>
            </a:r>
            <a:r>
              <a:rPr lang="en-US" altLang="zh-CN" b="1" dirty="0">
                <a:solidFill>
                  <a:schemeClr val="tx2"/>
                </a:solidFill>
              </a:rPr>
              <a:t>corrosion </a:t>
            </a:r>
            <a:r>
              <a:rPr lang="en-US" altLang="zh-CN" b="1" dirty="0" smtClean="0">
                <a:solidFill>
                  <a:schemeClr val="tx2"/>
                </a:solidFill>
              </a:rPr>
              <a:t>morphology(SPM)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5151" y="1700808"/>
            <a:ext cx="559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Corrosive medium: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0.01mol/L 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NaCl</a:t>
            </a:r>
            <a:endParaRPr lang="en-US" altLang="zh-CN" sz="2400" b="1" dirty="0" smtClean="0">
              <a:solidFill>
                <a:schemeClr val="tx2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69148" y="2325102"/>
            <a:ext cx="7560840" cy="4032448"/>
            <a:chOff x="441599" y="2312665"/>
            <a:chExt cx="7560840" cy="4032448"/>
          </a:xfrm>
        </p:grpSpPr>
        <p:grpSp>
          <p:nvGrpSpPr>
            <p:cNvPr id="7" name="组合 6"/>
            <p:cNvGrpSpPr/>
            <p:nvPr/>
          </p:nvGrpSpPr>
          <p:grpSpPr>
            <a:xfrm>
              <a:off x="441599" y="2312665"/>
              <a:ext cx="7560840" cy="4032448"/>
              <a:chOff x="320814" y="1571061"/>
              <a:chExt cx="7935916" cy="4612165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20814" y="1571061"/>
                <a:ext cx="2592000" cy="2232000"/>
                <a:chOff x="323528" y="3518813"/>
                <a:chExt cx="2520280" cy="2214443"/>
              </a:xfrm>
            </p:grpSpPr>
            <p:pic>
              <p:nvPicPr>
                <p:cNvPr id="24" name="图片 23" descr="F:\工大\毕业论文\EC-AFM\AZ-1-1.t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528" y="3518813"/>
                  <a:ext cx="2520280" cy="22144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" name="文本框 9"/>
                <p:cNvSpPr txBox="1"/>
                <p:nvPr/>
              </p:nvSpPr>
              <p:spPr>
                <a:xfrm>
                  <a:off x="323528" y="3531259"/>
                  <a:ext cx="439404" cy="47342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a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2986324" y="1582529"/>
                <a:ext cx="2592000" cy="2232000"/>
                <a:chOff x="2983538" y="3503964"/>
                <a:chExt cx="2448598" cy="2214443"/>
              </a:xfrm>
            </p:grpSpPr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3538" y="3503964"/>
                  <a:ext cx="2448598" cy="2214443"/>
                </a:xfrm>
                <a:prstGeom prst="rect">
                  <a:avLst/>
                </a:prstGeom>
              </p:spPr>
            </p:pic>
            <p:sp>
              <p:nvSpPr>
                <p:cNvPr id="23" name="文本框 9"/>
                <p:cNvSpPr txBox="1"/>
                <p:nvPr/>
              </p:nvSpPr>
              <p:spPr>
                <a:xfrm>
                  <a:off x="2984449" y="3503964"/>
                  <a:ext cx="439404" cy="47342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b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652120" y="1583606"/>
                <a:ext cx="2592000" cy="2232000"/>
                <a:chOff x="5582393" y="3518813"/>
                <a:chExt cx="2536651" cy="2214443"/>
              </a:xfrm>
            </p:grpSpPr>
            <p:pic>
              <p:nvPicPr>
                <p:cNvPr id="20" name="图片 19" descr="F:\工大\毕业论文\EC-AFM\AZ-1-3.tif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82393" y="3518813"/>
                  <a:ext cx="2536651" cy="22144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" name="文本框 9"/>
                <p:cNvSpPr txBox="1"/>
                <p:nvPr/>
              </p:nvSpPr>
              <p:spPr>
                <a:xfrm>
                  <a:off x="5594736" y="3534748"/>
                  <a:ext cx="439404" cy="47342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c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000518" y="3951224"/>
                <a:ext cx="2590182" cy="2232000"/>
                <a:chOff x="3000518" y="3951225"/>
                <a:chExt cx="2590182" cy="2228357"/>
              </a:xfrm>
            </p:grpSpPr>
            <p:pic>
              <p:nvPicPr>
                <p:cNvPr id="18" name="图片 17" descr="F:\工大\毕业论文\EC-AFM\AZ-2-4.tif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0518" y="3951225"/>
                  <a:ext cx="2590182" cy="22283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" name="文本框 9"/>
                <p:cNvSpPr txBox="1"/>
                <p:nvPr/>
              </p:nvSpPr>
              <p:spPr>
                <a:xfrm>
                  <a:off x="3000518" y="3951227"/>
                  <a:ext cx="451908" cy="47718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e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320814" y="3939239"/>
                <a:ext cx="2592000" cy="2243987"/>
                <a:chOff x="320814" y="3938948"/>
                <a:chExt cx="2592000" cy="2298364"/>
              </a:xfrm>
            </p:grpSpPr>
            <p:pic>
              <p:nvPicPr>
                <p:cNvPr id="16" name="图片 15" descr="F:\工大\毕业论文\EC-AFM\AZ-2-2.tif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688" y="3951225"/>
                  <a:ext cx="2570126" cy="22860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文本框 9"/>
                <p:cNvSpPr txBox="1"/>
                <p:nvPr/>
              </p:nvSpPr>
              <p:spPr>
                <a:xfrm>
                  <a:off x="320814" y="3938948"/>
                  <a:ext cx="451908" cy="47718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d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5667560" y="3951225"/>
                <a:ext cx="2589170" cy="2232000"/>
                <a:chOff x="5667551" y="3951225"/>
                <a:chExt cx="2579388" cy="2180960"/>
              </a:xfrm>
            </p:grpSpPr>
            <p:pic>
              <p:nvPicPr>
                <p:cNvPr id="14" name="图片 13" descr="F:\工大\毕业论文\EC-AFM\AZ-2-5.tif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551" y="3951225"/>
                  <a:ext cx="2579388" cy="21809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" name="文本框 9"/>
                <p:cNvSpPr txBox="1"/>
                <p:nvPr/>
              </p:nvSpPr>
              <p:spPr>
                <a:xfrm>
                  <a:off x="5667551" y="3951226"/>
                  <a:ext cx="451908" cy="47718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f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</p:grpSp>
        <p:sp>
          <p:nvSpPr>
            <p:cNvPr id="26" name="TextBox 25"/>
            <p:cNvSpPr txBox="1"/>
            <p:nvPr/>
          </p:nvSpPr>
          <p:spPr>
            <a:xfrm>
              <a:off x="894369" y="2357173"/>
              <a:ext cx="1450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FF0000"/>
                  </a:solidFill>
                </a:rPr>
                <a:t>AZ91</a:t>
              </a:r>
              <a:endParaRPr lang="zh-CN" alt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4423" y="2124464"/>
            <a:ext cx="7920880" cy="4552242"/>
            <a:chOff x="935752" y="1962418"/>
            <a:chExt cx="7920880" cy="4552242"/>
          </a:xfrm>
        </p:grpSpPr>
        <p:grpSp>
          <p:nvGrpSpPr>
            <p:cNvPr id="28" name="组合 27"/>
            <p:cNvGrpSpPr/>
            <p:nvPr/>
          </p:nvGrpSpPr>
          <p:grpSpPr>
            <a:xfrm>
              <a:off x="935752" y="1962418"/>
              <a:ext cx="7920880" cy="4552242"/>
              <a:chOff x="467544" y="1622878"/>
              <a:chExt cx="7920880" cy="4552242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67544" y="1638036"/>
                <a:ext cx="2592000" cy="2232000"/>
                <a:chOff x="467544" y="1638036"/>
                <a:chExt cx="2520280" cy="2151004"/>
              </a:xfrm>
            </p:grpSpPr>
            <p:pic>
              <p:nvPicPr>
                <p:cNvPr id="45" name="图片 44" descr="F:\工大\毕业论文\EC-AFM\9Y-1-1.tif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544" y="1638036"/>
                  <a:ext cx="2520280" cy="215100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6" name="文本框 9"/>
                <p:cNvSpPr txBox="1"/>
                <p:nvPr/>
              </p:nvSpPr>
              <p:spPr>
                <a:xfrm>
                  <a:off x="478223" y="1638036"/>
                  <a:ext cx="451908" cy="47718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a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3119391" y="1622878"/>
                <a:ext cx="2592000" cy="2247158"/>
                <a:chOff x="3059832" y="1687753"/>
                <a:chExt cx="2465690" cy="2101287"/>
              </a:xfrm>
            </p:grpSpPr>
            <p:pic>
              <p:nvPicPr>
                <p:cNvPr id="43" name="图片 42" descr="F:\工大\毕业论文\EC-AFM\9Y-1-2.tif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59832" y="1701927"/>
                  <a:ext cx="2465690" cy="20871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" name="文本框 9"/>
                <p:cNvSpPr txBox="1"/>
                <p:nvPr/>
              </p:nvSpPr>
              <p:spPr>
                <a:xfrm>
                  <a:off x="3059832" y="1687753"/>
                  <a:ext cx="451908" cy="47718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b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5796424" y="1639722"/>
                <a:ext cx="2592000" cy="2232000"/>
                <a:chOff x="5593760" y="1754632"/>
                <a:chExt cx="2290608" cy="2034408"/>
              </a:xfrm>
            </p:grpSpPr>
            <p:pic>
              <p:nvPicPr>
                <p:cNvPr id="41" name="图片 40" descr="F:\工大\毕业论文\EC-AFM\9Y-1-3.tif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3760" y="1754632"/>
                  <a:ext cx="2290608" cy="20344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" name="文本框 9"/>
                <p:cNvSpPr txBox="1"/>
                <p:nvPr/>
              </p:nvSpPr>
              <p:spPr>
                <a:xfrm>
                  <a:off x="5593760" y="1756934"/>
                  <a:ext cx="451908" cy="47718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c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467544" y="3943105"/>
                <a:ext cx="2592000" cy="2232000"/>
                <a:chOff x="478223" y="3985789"/>
                <a:chExt cx="2509601" cy="2035499"/>
              </a:xfrm>
            </p:grpSpPr>
            <p:pic>
              <p:nvPicPr>
                <p:cNvPr id="39" name="图片 38" descr="F:\工大\毕业论文\EC-AFM\9Y-3-3.tif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223" y="3985789"/>
                  <a:ext cx="2509601" cy="2035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0" name="文本框 9"/>
                <p:cNvSpPr txBox="1"/>
                <p:nvPr/>
              </p:nvSpPr>
              <p:spPr>
                <a:xfrm>
                  <a:off x="493954" y="3985803"/>
                  <a:ext cx="451908" cy="47718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d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3119391" y="3943120"/>
                <a:ext cx="2592000" cy="2232000"/>
                <a:chOff x="3059832" y="3985803"/>
                <a:chExt cx="2533928" cy="2035486"/>
              </a:xfrm>
            </p:grpSpPr>
            <p:pic>
              <p:nvPicPr>
                <p:cNvPr id="37" name="图片 36" descr="F:\工大\毕业论文\EC-AFM\9Y-3-2.tif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59832" y="3985803"/>
                  <a:ext cx="2533928" cy="20354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" name="文本框 9"/>
                <p:cNvSpPr txBox="1"/>
                <p:nvPr/>
              </p:nvSpPr>
              <p:spPr>
                <a:xfrm>
                  <a:off x="3059832" y="3986446"/>
                  <a:ext cx="451908" cy="47718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e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5796424" y="3943105"/>
                <a:ext cx="2592000" cy="2232000"/>
                <a:chOff x="5803940" y="4073346"/>
                <a:chExt cx="2080428" cy="1947942"/>
              </a:xfrm>
            </p:grpSpPr>
            <p:pic>
              <p:nvPicPr>
                <p:cNvPr id="35" name="图片 34" descr="F:\工大\毕业论文\EC-AFM\9Y-3-1.tif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3940" y="4073346"/>
                  <a:ext cx="2080428" cy="19479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文本框 9"/>
                <p:cNvSpPr txBox="1"/>
                <p:nvPr/>
              </p:nvSpPr>
              <p:spPr>
                <a:xfrm>
                  <a:off x="5833320" y="4073346"/>
                  <a:ext cx="381063" cy="457286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altLang="zh-CN" kern="100" dirty="0" smtClean="0">
                      <a:effectLst/>
                      <a:latin typeface="Times New Roman"/>
                      <a:ea typeface="宋体"/>
                    </a:rPr>
                    <a:t>f</a:t>
                  </a:r>
                  <a:r>
                    <a:rPr lang="en-US" kern="100" dirty="0" smtClean="0">
                      <a:effectLst/>
                      <a:latin typeface="Times New Roman"/>
                      <a:ea typeface="宋体"/>
                    </a:rPr>
                    <a:t>)</a:t>
                  </a:r>
                  <a:endParaRPr lang="zh-CN" kern="100" dirty="0">
                    <a:effectLst/>
                    <a:latin typeface="Times New Roman"/>
                    <a:ea typeface="宋体"/>
                  </a:endParaRPr>
                </a:p>
              </p:txBody>
            </p:sp>
          </p:grpSp>
        </p:grpSp>
        <p:sp>
          <p:nvSpPr>
            <p:cNvPr id="47" name="TextBox 46"/>
            <p:cNvSpPr txBox="1"/>
            <p:nvPr/>
          </p:nvSpPr>
          <p:spPr>
            <a:xfrm>
              <a:off x="1411503" y="2038534"/>
              <a:ext cx="1450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0000"/>
                  </a:solidFill>
                </a:rPr>
                <a:t>AZ91+Y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136060" y="2492968"/>
            <a:ext cx="7391177" cy="3903445"/>
            <a:chOff x="2841308" y="2569253"/>
            <a:chExt cx="7391177" cy="3903445"/>
          </a:xfrm>
        </p:grpSpPr>
        <p:grpSp>
          <p:nvGrpSpPr>
            <p:cNvPr id="49" name="组合 48"/>
            <p:cNvGrpSpPr/>
            <p:nvPr/>
          </p:nvGrpSpPr>
          <p:grpSpPr>
            <a:xfrm>
              <a:off x="2841308" y="2569253"/>
              <a:ext cx="7391177" cy="3903445"/>
              <a:chOff x="611560" y="1469771"/>
              <a:chExt cx="7391177" cy="3903445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611560" y="1489452"/>
                <a:ext cx="4608512" cy="3883764"/>
                <a:chOff x="611560" y="1489452"/>
                <a:chExt cx="5319755" cy="4544616"/>
              </a:xfrm>
            </p:grpSpPr>
            <p:grpSp>
              <p:nvGrpSpPr>
                <p:cNvPr id="58" name="组合 57"/>
                <p:cNvGrpSpPr/>
                <p:nvPr/>
              </p:nvGrpSpPr>
              <p:grpSpPr>
                <a:xfrm>
                  <a:off x="611560" y="1489452"/>
                  <a:ext cx="2592001" cy="2232000"/>
                  <a:chOff x="488812" y="1607193"/>
                  <a:chExt cx="2499013" cy="2088296"/>
                </a:xfrm>
              </p:grpSpPr>
              <p:pic>
                <p:nvPicPr>
                  <p:cNvPr id="72" name="图片 71" descr="F:\工大\毕业论文\EC-AFM\1LC-2-3.tif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8812" y="1607193"/>
                    <a:ext cx="2499013" cy="20882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3" name="文本框 9"/>
                  <p:cNvSpPr txBox="1"/>
                  <p:nvPr/>
                </p:nvSpPr>
                <p:spPr>
                  <a:xfrm>
                    <a:off x="499311" y="1607193"/>
                    <a:ext cx="464768" cy="49514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30000"/>
                      </a:lnSpc>
                      <a:spcAft>
                        <a:spcPts val="0"/>
                      </a:spcAft>
                    </a:pPr>
                    <a:r>
                      <a:rPr lang="en-US" altLang="zh-CN" kern="100" dirty="0" smtClean="0">
                        <a:effectLst/>
                        <a:latin typeface="Times New Roman"/>
                        <a:ea typeface="宋体"/>
                      </a:rPr>
                      <a:t>a</a:t>
                    </a:r>
                    <a:r>
                      <a:rPr lang="en-US" kern="100" dirty="0" smtClean="0">
                        <a:effectLst/>
                        <a:latin typeface="Times New Roman"/>
                        <a:ea typeface="宋体"/>
                      </a:rPr>
                      <a:t>)</a:t>
                    </a:r>
                    <a:endParaRPr lang="zh-CN" kern="100" dirty="0">
                      <a:effectLst/>
                      <a:latin typeface="Times New Roman"/>
                      <a:ea typeface="宋体"/>
                    </a:endParaRPr>
                  </a:p>
                </p:txBody>
              </p:sp>
            </p:grpSp>
            <p:grpSp>
              <p:nvGrpSpPr>
                <p:cNvPr id="59" name="组合 58"/>
                <p:cNvGrpSpPr/>
                <p:nvPr/>
              </p:nvGrpSpPr>
              <p:grpSpPr>
                <a:xfrm>
                  <a:off x="611560" y="3802068"/>
                  <a:ext cx="2592000" cy="2232000"/>
                  <a:chOff x="5589571" y="1711934"/>
                  <a:chExt cx="2222789" cy="1983555"/>
                </a:xfrm>
              </p:grpSpPr>
              <p:pic>
                <p:nvPicPr>
                  <p:cNvPr id="70" name="图片 69" descr="F:\工大\毕业论文\EC-AFM\1LC-2-2.tif"/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89571" y="1711934"/>
                    <a:ext cx="2222789" cy="19835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1" name="文本框 9"/>
                  <p:cNvSpPr txBox="1"/>
                  <p:nvPr/>
                </p:nvSpPr>
                <p:spPr>
                  <a:xfrm>
                    <a:off x="5594777" y="1711934"/>
                    <a:ext cx="464768" cy="49514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30000"/>
                      </a:lnSpc>
                      <a:spcAft>
                        <a:spcPts val="0"/>
                      </a:spcAft>
                    </a:pPr>
                    <a:r>
                      <a:rPr lang="en-US" altLang="zh-CN" kern="100" dirty="0" smtClean="0">
                        <a:effectLst/>
                        <a:latin typeface="Times New Roman"/>
                        <a:ea typeface="宋体"/>
                      </a:rPr>
                      <a:t>c</a:t>
                    </a:r>
                    <a:r>
                      <a:rPr lang="en-US" kern="100" dirty="0" smtClean="0">
                        <a:effectLst/>
                        <a:latin typeface="Times New Roman"/>
                        <a:ea typeface="宋体"/>
                      </a:rPr>
                      <a:t>)</a:t>
                    </a:r>
                    <a:endParaRPr lang="zh-CN" kern="100" dirty="0">
                      <a:effectLst/>
                      <a:latin typeface="Times New Roman"/>
                      <a:ea typeface="宋体"/>
                    </a:endParaRPr>
                  </a:p>
                </p:txBody>
              </p:sp>
            </p:grpSp>
            <p:grpSp>
              <p:nvGrpSpPr>
                <p:cNvPr id="60" name="组合 59"/>
                <p:cNvGrpSpPr/>
                <p:nvPr/>
              </p:nvGrpSpPr>
              <p:grpSpPr>
                <a:xfrm>
                  <a:off x="3321598" y="1489452"/>
                  <a:ext cx="2592000" cy="2232000"/>
                  <a:chOff x="488812" y="3884417"/>
                  <a:chExt cx="2499012" cy="2136871"/>
                </a:xfrm>
              </p:grpSpPr>
              <p:grpSp>
                <p:nvGrpSpPr>
                  <p:cNvPr id="66" name="组合 65"/>
                  <p:cNvGrpSpPr/>
                  <p:nvPr/>
                </p:nvGrpSpPr>
                <p:grpSpPr>
                  <a:xfrm>
                    <a:off x="499311" y="3884417"/>
                    <a:ext cx="2488513" cy="2136871"/>
                    <a:chOff x="23139" y="54162"/>
                    <a:chExt cx="1812646" cy="1493333"/>
                  </a:xfrm>
                </p:grpSpPr>
                <p:pic>
                  <p:nvPicPr>
                    <p:cNvPr id="68" name="图片 67" descr="F:\工大\毕业论文\EC-AFM\1LC-2-11.tif"/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139" y="54162"/>
                      <a:ext cx="1812646" cy="14933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69" name="矩形 68"/>
                    <p:cNvSpPr/>
                    <p:nvPr/>
                  </p:nvSpPr>
                  <p:spPr>
                    <a:xfrm>
                      <a:off x="813732" y="922789"/>
                      <a:ext cx="394282" cy="3355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7" name="文本框 9"/>
                  <p:cNvSpPr txBox="1"/>
                  <p:nvPr/>
                </p:nvSpPr>
                <p:spPr>
                  <a:xfrm>
                    <a:off x="488812" y="3884417"/>
                    <a:ext cx="464768" cy="49514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30000"/>
                      </a:lnSpc>
                      <a:spcAft>
                        <a:spcPts val="0"/>
                      </a:spcAft>
                    </a:pPr>
                    <a:r>
                      <a:rPr lang="en-US" altLang="zh-CN" kern="100" dirty="0" smtClean="0">
                        <a:effectLst/>
                        <a:latin typeface="Times New Roman"/>
                        <a:ea typeface="宋体"/>
                      </a:rPr>
                      <a:t>d</a:t>
                    </a:r>
                    <a:r>
                      <a:rPr lang="en-US" kern="100" dirty="0" smtClean="0">
                        <a:effectLst/>
                        <a:latin typeface="Times New Roman"/>
                        <a:ea typeface="宋体"/>
                      </a:rPr>
                      <a:t>)</a:t>
                    </a:r>
                    <a:endParaRPr lang="zh-CN" kern="100" dirty="0">
                      <a:effectLst/>
                      <a:latin typeface="Times New Roman"/>
                      <a:ea typeface="宋体"/>
                    </a:endParaRPr>
                  </a:p>
                </p:txBody>
              </p:sp>
            </p:grpSp>
            <p:grpSp>
              <p:nvGrpSpPr>
                <p:cNvPr id="61" name="组合 60"/>
                <p:cNvGrpSpPr/>
                <p:nvPr/>
              </p:nvGrpSpPr>
              <p:grpSpPr>
                <a:xfrm>
                  <a:off x="3339315" y="3802068"/>
                  <a:ext cx="2592000" cy="2232000"/>
                  <a:chOff x="5589570" y="4001544"/>
                  <a:chExt cx="2222790" cy="2019744"/>
                </a:xfrm>
              </p:grpSpPr>
              <p:grpSp>
                <p:nvGrpSpPr>
                  <p:cNvPr id="62" name="组合 61"/>
                  <p:cNvGrpSpPr/>
                  <p:nvPr/>
                </p:nvGrpSpPr>
                <p:grpSpPr>
                  <a:xfrm>
                    <a:off x="5589570" y="4001545"/>
                    <a:ext cx="2222790" cy="2019743"/>
                    <a:chOff x="7778" y="54434"/>
                    <a:chExt cx="1828007" cy="1493061"/>
                  </a:xfrm>
                </p:grpSpPr>
                <p:pic>
                  <p:nvPicPr>
                    <p:cNvPr id="64" name="图片 63" descr="F:\工大\毕业论文\EC-AFM\1LC-2-12.tif"/>
                    <p:cNvPicPr>
                      <a:picLocks noChangeAspect="1"/>
                    </p:cNvPicPr>
                    <p:nvPr/>
                  </p:nvPicPr>
                  <p:blipFill>
                    <a:blip r:embed="rId1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78" y="54434"/>
                      <a:ext cx="1828007" cy="149306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65" name="矩形 64"/>
                    <p:cNvSpPr/>
                    <p:nvPr/>
                  </p:nvSpPr>
                  <p:spPr>
                    <a:xfrm>
                      <a:off x="394282" y="285226"/>
                      <a:ext cx="444654" cy="63756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3" name="文本框 9"/>
                  <p:cNvSpPr txBox="1"/>
                  <p:nvPr/>
                </p:nvSpPr>
                <p:spPr>
                  <a:xfrm>
                    <a:off x="5594777" y="4001544"/>
                    <a:ext cx="464768" cy="49514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30000"/>
                      </a:lnSpc>
                      <a:spcAft>
                        <a:spcPts val="0"/>
                      </a:spcAft>
                    </a:pPr>
                    <a:r>
                      <a:rPr lang="en-US" altLang="zh-CN" kern="100" dirty="0" smtClean="0">
                        <a:effectLst/>
                        <a:latin typeface="Times New Roman"/>
                        <a:ea typeface="宋体"/>
                      </a:rPr>
                      <a:t>f</a:t>
                    </a:r>
                    <a:r>
                      <a:rPr lang="en-US" kern="100" dirty="0" smtClean="0">
                        <a:effectLst/>
                        <a:latin typeface="Times New Roman"/>
                        <a:ea typeface="宋体"/>
                      </a:rPr>
                      <a:t>)</a:t>
                    </a:r>
                    <a:endParaRPr lang="zh-CN" kern="100" dirty="0">
                      <a:effectLst/>
                      <a:latin typeface="Times New Roman"/>
                      <a:ea typeface="宋体"/>
                    </a:endParaRPr>
                  </a:p>
                </p:txBody>
              </p:sp>
            </p:grpSp>
          </p:grpSp>
          <p:grpSp>
            <p:nvGrpSpPr>
              <p:cNvPr id="51" name="组合 50"/>
              <p:cNvGrpSpPr/>
              <p:nvPr/>
            </p:nvGrpSpPr>
            <p:grpSpPr>
              <a:xfrm>
                <a:off x="5508104" y="1469771"/>
                <a:ext cx="2494633" cy="3775858"/>
                <a:chOff x="5244015" y="1578892"/>
                <a:chExt cx="2494633" cy="3352309"/>
              </a:xfrm>
            </p:grpSpPr>
            <p:grpSp>
              <p:nvGrpSpPr>
                <p:cNvPr id="52" name="组合 51"/>
                <p:cNvGrpSpPr/>
                <p:nvPr/>
              </p:nvGrpSpPr>
              <p:grpSpPr>
                <a:xfrm>
                  <a:off x="5244015" y="1578892"/>
                  <a:ext cx="2494633" cy="1739290"/>
                  <a:chOff x="971600" y="1592831"/>
                  <a:chExt cx="2522707" cy="2101130"/>
                </a:xfrm>
              </p:grpSpPr>
              <p:pic>
                <p:nvPicPr>
                  <p:cNvPr id="56" name="图片 55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1600" y="1625771"/>
                    <a:ext cx="2522707" cy="2068190"/>
                  </a:xfrm>
                  <a:prstGeom prst="rect">
                    <a:avLst/>
                  </a:prstGeom>
                </p:spPr>
              </p:pic>
              <p:sp>
                <p:nvSpPr>
                  <p:cNvPr id="57" name="文本框 9"/>
                  <p:cNvSpPr txBox="1"/>
                  <p:nvPr/>
                </p:nvSpPr>
                <p:spPr>
                  <a:xfrm>
                    <a:off x="998999" y="1592831"/>
                    <a:ext cx="464768" cy="49514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30000"/>
                      </a:lnSpc>
                      <a:spcAft>
                        <a:spcPts val="0"/>
                      </a:spcAft>
                    </a:pPr>
                    <a:r>
                      <a:rPr lang="en-US" altLang="zh-CN" kern="100" dirty="0" smtClean="0">
                        <a:effectLst/>
                        <a:latin typeface="Times New Roman"/>
                        <a:ea typeface="宋体"/>
                      </a:rPr>
                      <a:t>a</a:t>
                    </a:r>
                    <a:r>
                      <a:rPr lang="en-US" kern="100" dirty="0" smtClean="0">
                        <a:effectLst/>
                        <a:latin typeface="Times New Roman"/>
                        <a:ea typeface="宋体"/>
                      </a:rPr>
                      <a:t>)</a:t>
                    </a:r>
                    <a:endParaRPr lang="zh-CN" kern="100" dirty="0">
                      <a:effectLst/>
                      <a:latin typeface="Times New Roman"/>
                      <a:ea typeface="宋体"/>
                    </a:endParaRPr>
                  </a:p>
                </p:txBody>
              </p:sp>
            </p:grpSp>
            <p:grpSp>
              <p:nvGrpSpPr>
                <p:cNvPr id="53" name="组合 52"/>
                <p:cNvGrpSpPr/>
                <p:nvPr/>
              </p:nvGrpSpPr>
              <p:grpSpPr>
                <a:xfrm>
                  <a:off x="5255716" y="3318182"/>
                  <a:ext cx="2425487" cy="1613019"/>
                  <a:chOff x="971600" y="3754750"/>
                  <a:chExt cx="2462872" cy="1948591"/>
                </a:xfrm>
              </p:grpSpPr>
              <p:pic>
                <p:nvPicPr>
                  <p:cNvPr id="54" name="图片 53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1600" y="3754750"/>
                    <a:ext cx="2462872" cy="1948591"/>
                  </a:xfrm>
                  <a:prstGeom prst="rect">
                    <a:avLst/>
                  </a:prstGeom>
                </p:spPr>
              </p:pic>
              <p:sp>
                <p:nvSpPr>
                  <p:cNvPr id="55" name="文本框 9"/>
                  <p:cNvSpPr txBox="1"/>
                  <p:nvPr/>
                </p:nvSpPr>
                <p:spPr>
                  <a:xfrm>
                    <a:off x="971600" y="3933056"/>
                    <a:ext cx="464768" cy="49514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30000"/>
                      </a:lnSpc>
                      <a:spcAft>
                        <a:spcPts val="0"/>
                      </a:spcAft>
                    </a:pPr>
                    <a:r>
                      <a:rPr lang="en-US" altLang="zh-CN" kern="100" dirty="0" smtClean="0">
                        <a:effectLst/>
                        <a:latin typeface="Times New Roman"/>
                        <a:ea typeface="宋体"/>
                      </a:rPr>
                      <a:t>c</a:t>
                    </a:r>
                    <a:r>
                      <a:rPr lang="en-US" kern="100" dirty="0" smtClean="0">
                        <a:effectLst/>
                        <a:latin typeface="Times New Roman"/>
                        <a:ea typeface="宋体"/>
                      </a:rPr>
                      <a:t>)</a:t>
                    </a:r>
                    <a:endParaRPr lang="zh-CN" kern="100" dirty="0">
                      <a:effectLst/>
                      <a:latin typeface="Times New Roman"/>
                      <a:ea typeface="宋体"/>
                    </a:endParaRPr>
                  </a:p>
                </p:txBody>
              </p:sp>
            </p:grpSp>
          </p:grpSp>
        </p:grpSp>
        <p:sp>
          <p:nvSpPr>
            <p:cNvPr id="74" name="TextBox 73"/>
            <p:cNvSpPr txBox="1"/>
            <p:nvPr/>
          </p:nvSpPr>
          <p:spPr>
            <a:xfrm>
              <a:off x="3277521" y="2604652"/>
              <a:ext cx="204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0000"/>
                  </a:solidFill>
                </a:rPr>
                <a:t>AZ91+(</a:t>
              </a:r>
              <a:r>
                <a:rPr lang="en-US" altLang="zh-CN" sz="2400" b="1" dirty="0" err="1" smtClean="0">
                  <a:solidFill>
                    <a:srgbClr val="FF0000"/>
                  </a:solidFill>
                </a:rPr>
                <a:t>La,Ce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)</a:t>
              </a:r>
              <a:endParaRPr lang="zh-CN" altLang="en-US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7" name="内容占位符 2"/>
          <p:cNvSpPr txBox="1">
            <a:spLocks/>
          </p:cNvSpPr>
          <p:nvPr/>
        </p:nvSpPr>
        <p:spPr>
          <a:xfrm>
            <a:off x="1037327" y="3801463"/>
            <a:ext cx="7348623" cy="1140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Results:</a:t>
            </a:r>
          </a:p>
          <a:p>
            <a:pPr marL="0" indent="0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matrix around rare earth phases was corroded seriously </a:t>
            </a:r>
          </a:p>
        </p:txBody>
      </p:sp>
    </p:spTree>
    <p:extLst>
      <p:ext uri="{BB962C8B-B14F-4D97-AF65-F5344CB8AC3E}">
        <p14:creationId xmlns:p14="http://schemas.microsoft.com/office/powerpoint/2010/main" val="24646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idan\Desktop\QQ截图201709192340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1088"/>
            <a:ext cx="9144000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356" y="116632"/>
            <a:ext cx="8507288" cy="1368152"/>
          </a:xfrm>
        </p:spPr>
        <p:txBody>
          <a:bodyPr>
            <a:no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Ⅳ. Correlation between corrosion behavior and microstructure of precipitated phases</a:t>
            </a:r>
            <a:endParaRPr lang="zh-CN" altLang="en-US" sz="3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-3448" y="1484784"/>
            <a:ext cx="9144000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rgbClr val="1F497D"/>
                </a:solidFill>
              </a:rPr>
              <a:t>ⅰ. Potential difference between matrix and  precipitated phases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8668" y="2094165"/>
            <a:ext cx="528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1F497D"/>
                </a:solidFill>
              </a:rPr>
              <a:t>Testing method: Peak-Force KPFM(SPM)</a:t>
            </a:r>
            <a:endParaRPr lang="zh-CN" altLang="en-US" sz="2400" b="1" dirty="0">
              <a:solidFill>
                <a:srgbClr val="1F497D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080" y="1965537"/>
            <a:ext cx="8496944" cy="4588088"/>
            <a:chOff x="1331640" y="2009264"/>
            <a:chExt cx="5561328" cy="4012024"/>
          </a:xfrm>
        </p:grpSpPr>
        <p:grpSp>
          <p:nvGrpSpPr>
            <p:cNvPr id="7" name="组合 6"/>
            <p:cNvGrpSpPr/>
            <p:nvPr/>
          </p:nvGrpSpPr>
          <p:grpSpPr>
            <a:xfrm>
              <a:off x="1336326" y="2009264"/>
              <a:ext cx="2778234" cy="2664000"/>
              <a:chOff x="1336326" y="2009265"/>
              <a:chExt cx="2724006" cy="2621803"/>
            </a:xfrm>
          </p:grpSpPr>
          <p:pic>
            <p:nvPicPr>
              <p:cNvPr id="23" name="图片 22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326" y="2009265"/>
                <a:ext cx="2724006" cy="2621803"/>
              </a:xfrm>
              <a:prstGeom prst="rect">
                <a:avLst/>
              </a:prstGeom>
            </p:spPr>
          </p:pic>
          <p:sp>
            <p:nvSpPr>
              <p:cNvPr id="24" name="文本框 9"/>
              <p:cNvSpPr txBox="1"/>
              <p:nvPr/>
            </p:nvSpPr>
            <p:spPr>
              <a:xfrm>
                <a:off x="1336326" y="2009265"/>
                <a:ext cx="406603" cy="438408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en-US" altLang="zh-CN" kern="100" dirty="0" smtClean="0">
                    <a:effectLst/>
                    <a:latin typeface="Times New Roman"/>
                    <a:ea typeface="宋体"/>
                  </a:rPr>
                  <a:t>a</a:t>
                </a:r>
                <a:r>
                  <a:rPr lang="en-US" kern="100" dirty="0" smtClean="0">
                    <a:effectLst/>
                    <a:latin typeface="Times New Roman"/>
                    <a:ea typeface="宋体"/>
                  </a:rPr>
                  <a:t>)</a:t>
                </a:r>
                <a:endParaRPr lang="zh-CN" kern="100" dirty="0">
                  <a:effectLst/>
                  <a:latin typeface="Times New Roman"/>
                  <a:ea typeface="宋体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2303" y="2009264"/>
              <a:ext cx="2780664" cy="2664000"/>
              <a:chOff x="4315443" y="2131214"/>
              <a:chExt cx="2560813" cy="2377906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4315443" y="2131214"/>
                <a:ext cx="2560813" cy="2377906"/>
                <a:chOff x="-43579" y="0"/>
                <a:chExt cx="2713119" cy="2879725"/>
              </a:xfrm>
            </p:grpSpPr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3579" y="0"/>
                  <a:ext cx="2713119" cy="2879725"/>
                </a:xfrm>
                <a:prstGeom prst="rect">
                  <a:avLst/>
                </a:prstGeom>
              </p:spPr>
            </p:pic>
            <p:sp>
              <p:nvSpPr>
                <p:cNvPr id="21" name="文本框 193"/>
                <p:cNvSpPr txBox="1"/>
                <p:nvPr/>
              </p:nvSpPr>
              <p:spPr>
                <a:xfrm>
                  <a:off x="848455" y="256023"/>
                  <a:ext cx="486315" cy="31431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just">
                    <a:lnSpc>
                      <a:spcPct val="130000"/>
                    </a:lnSpc>
                    <a:spcAft>
                      <a:spcPts val="0"/>
                    </a:spcAft>
                    <a:defRPr sz="1600" b="1" kern="100">
                      <a:solidFill>
                        <a:sysClr val="windowText" lastClr="000000"/>
                      </a:solidFill>
                      <a:effectLst/>
                      <a:latin typeface="Times New Roman"/>
                      <a:ea typeface="宋体"/>
                    </a:defRPr>
                  </a:lvl1pPr>
                </a:lstStyle>
                <a:p>
                  <a:pPr algn="ctr"/>
                  <a:r>
                    <a:rPr lang="en-US" dirty="0"/>
                    <a:t>L1</a:t>
                  </a:r>
                  <a:endParaRPr lang="zh-CN" dirty="0"/>
                </a:p>
              </p:txBody>
            </p:sp>
            <p:sp>
              <p:nvSpPr>
                <p:cNvPr id="22" name="文本框 194"/>
                <p:cNvSpPr txBox="1"/>
                <p:nvPr/>
              </p:nvSpPr>
              <p:spPr>
                <a:xfrm>
                  <a:off x="292571" y="570340"/>
                  <a:ext cx="473684" cy="34165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sz="1600" b="1" kern="100" dirty="0">
                      <a:solidFill>
                        <a:sysClr val="windowText" lastClr="000000"/>
                      </a:solidFill>
                      <a:effectLst/>
                      <a:latin typeface="Times New Roman"/>
                      <a:ea typeface="宋体"/>
                    </a:rPr>
                    <a:t>L2</a:t>
                  </a:r>
                  <a:endParaRPr lang="zh-CN" sz="1600" b="1" kern="100" dirty="0">
                    <a:solidFill>
                      <a:sysClr val="windowText" lastClr="000000"/>
                    </a:solidFill>
                    <a:effectLst/>
                    <a:latin typeface="Times New Roman"/>
                    <a:ea typeface="宋体"/>
                  </a:endParaRPr>
                </a:p>
              </p:txBody>
            </p:sp>
          </p:grpSp>
          <p:sp>
            <p:nvSpPr>
              <p:cNvPr id="19" name="文本框 9"/>
              <p:cNvSpPr txBox="1"/>
              <p:nvPr/>
            </p:nvSpPr>
            <p:spPr>
              <a:xfrm>
                <a:off x="4356576" y="2131214"/>
                <a:ext cx="406603" cy="397624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en-US" altLang="zh-CN" kern="100" dirty="0" smtClean="0">
                    <a:effectLst/>
                    <a:latin typeface="Times New Roman"/>
                    <a:ea typeface="宋体"/>
                  </a:rPr>
                  <a:t>b</a:t>
                </a:r>
                <a:r>
                  <a:rPr lang="en-US" kern="100" dirty="0" smtClean="0">
                    <a:effectLst/>
                    <a:latin typeface="Times New Roman"/>
                    <a:ea typeface="宋体"/>
                  </a:rPr>
                  <a:t>)</a:t>
                </a:r>
                <a:endParaRPr lang="zh-CN" kern="100" dirty="0">
                  <a:effectLst/>
                  <a:latin typeface="Times New Roman"/>
                  <a:ea typeface="宋体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31640" y="4725288"/>
              <a:ext cx="5561328" cy="1296000"/>
              <a:chOff x="1381588" y="4749823"/>
              <a:chExt cx="5443596" cy="1214988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381588" y="4749823"/>
                <a:ext cx="5443596" cy="1214988"/>
                <a:chOff x="46061" y="57552"/>
                <a:chExt cx="5552254" cy="1214988"/>
              </a:xfrm>
            </p:grpSpPr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61" y="57552"/>
                  <a:ext cx="5552254" cy="1214988"/>
                </a:xfrm>
                <a:prstGeom prst="rect">
                  <a:avLst/>
                </a:prstGeom>
              </p:spPr>
            </p:pic>
            <p:sp>
              <p:nvSpPr>
                <p:cNvPr id="14" name="文本框 360"/>
                <p:cNvSpPr txBox="1"/>
                <p:nvPr/>
              </p:nvSpPr>
              <p:spPr>
                <a:xfrm>
                  <a:off x="4905153" y="311889"/>
                  <a:ext cx="403860" cy="30480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30000"/>
                    </a:lnSpc>
                    <a:spcAft>
                      <a:spcPts val="0"/>
                    </a:spcAft>
                    <a:defRPr sz="1600" b="1" kern="100">
                      <a:effectLst/>
                      <a:latin typeface="Times New Roman"/>
                      <a:ea typeface="宋体"/>
                    </a:defRPr>
                  </a:lvl1pPr>
                </a:lstStyle>
                <a:p>
                  <a:r>
                    <a:rPr lang="en-US" dirty="0"/>
                    <a:t>L2</a:t>
                  </a:r>
                  <a:endParaRPr lang="zh-CN" dirty="0"/>
                </a:p>
              </p:txBody>
            </p:sp>
            <p:sp>
              <p:nvSpPr>
                <p:cNvPr id="15" name="文本框 361"/>
                <p:cNvSpPr txBox="1"/>
                <p:nvPr/>
              </p:nvSpPr>
              <p:spPr>
                <a:xfrm>
                  <a:off x="2133600" y="864782"/>
                  <a:ext cx="475297" cy="28353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en-US" sz="1600" b="1" kern="100" dirty="0">
                      <a:effectLst/>
                      <a:latin typeface="Times New Roman"/>
                      <a:ea typeface="宋体"/>
                    </a:rPr>
                    <a:t>L1</a:t>
                  </a:r>
                  <a:endParaRPr lang="zh-CN" sz="1600" b="1" kern="100" dirty="0">
                    <a:effectLst/>
                    <a:latin typeface="Times New Roman"/>
                    <a:ea typeface="宋体"/>
                  </a:endParaRPr>
                </a:p>
              </p:txBody>
            </p:sp>
            <p:cxnSp>
              <p:nvCxnSpPr>
                <p:cNvPr id="16" name="直接箭头连接符 15"/>
                <p:cNvCxnSpPr/>
                <p:nvPr/>
              </p:nvCxnSpPr>
              <p:spPr>
                <a:xfrm flipV="1">
                  <a:off x="2438400" y="701749"/>
                  <a:ext cx="340995" cy="283535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箭头连接符 16"/>
                <p:cNvCxnSpPr/>
                <p:nvPr/>
              </p:nvCxnSpPr>
              <p:spPr>
                <a:xfrm flipH="1">
                  <a:off x="4813004" y="545805"/>
                  <a:ext cx="170122" cy="248093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文本框 9"/>
              <p:cNvSpPr txBox="1"/>
              <p:nvPr/>
            </p:nvSpPr>
            <p:spPr>
              <a:xfrm>
                <a:off x="1381588" y="4749823"/>
                <a:ext cx="414697" cy="44546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en-US" altLang="zh-CN" kern="100" dirty="0" smtClean="0">
                    <a:effectLst/>
                    <a:latin typeface="Times New Roman"/>
                    <a:ea typeface="宋体"/>
                  </a:rPr>
                  <a:t>c</a:t>
                </a:r>
                <a:r>
                  <a:rPr lang="en-US" kern="100" dirty="0" smtClean="0">
                    <a:effectLst/>
                    <a:latin typeface="Times New Roman"/>
                    <a:ea typeface="宋体"/>
                  </a:rPr>
                  <a:t>)</a:t>
                </a:r>
                <a:endParaRPr lang="zh-CN" kern="100" dirty="0">
                  <a:effectLst/>
                  <a:latin typeface="Times New Roman"/>
                  <a:ea typeface="宋体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7022541" y="2338076"/>
            <a:ext cx="104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141mv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01893" y="3990255"/>
            <a:ext cx="104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338mv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86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idan\Desktop\QQ截图201709192340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1088"/>
            <a:ext cx="9144000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356" y="116632"/>
            <a:ext cx="8507288" cy="1368152"/>
          </a:xfrm>
        </p:spPr>
        <p:txBody>
          <a:bodyPr>
            <a:no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ea typeface="隶书" panose="02010509060101010101" pitchFamily="49" charset="-122"/>
              </a:rPr>
              <a:t>Ⅳ. Correlation between corrosion behavior and microstructure of precipitated phases</a:t>
            </a:r>
            <a:endParaRPr lang="zh-CN" altLang="en-US" sz="3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4104" y="1772816"/>
            <a:ext cx="9144000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tx2"/>
                </a:solidFill>
              </a:rPr>
              <a:t>ⅰ. Potential difference between matrix and  precipitated phases 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13348"/>
              </p:ext>
            </p:extLst>
          </p:nvPr>
        </p:nvGraphicFramePr>
        <p:xfrm>
          <a:off x="409639" y="2699596"/>
          <a:ext cx="8352930" cy="2839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2155"/>
                <a:gridCol w="1392155"/>
                <a:gridCol w="1392155"/>
                <a:gridCol w="1392155"/>
                <a:gridCol w="1392155"/>
                <a:gridCol w="1392155"/>
              </a:tblGrid>
              <a:tr h="8598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华文新魏"/>
                          <a:cs typeface="+mn-cs"/>
                        </a:rPr>
                        <a:t>α</a:t>
                      </a: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华文新魏"/>
                          <a:cs typeface="+mn-cs"/>
                        </a:rPr>
                        <a:t>-Mg</a:t>
                      </a:r>
                      <a:r>
                        <a:rPr lang="en-US" altLang="zh-CN" sz="2000" b="1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华文新魏"/>
                          <a:cs typeface="+mn-cs"/>
                        </a:rPr>
                        <a:t> &amp; precipitated phases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AlMn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Bulk phases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Needle-like</a:t>
                      </a:r>
                      <a:r>
                        <a:rPr lang="en-US" altLang="zh-CN" sz="2000" b="1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phases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Rod-like phases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665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AZ91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141mV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338mV</a:t>
                      </a:r>
                      <a:endParaRPr lang="zh-CN" altLang="en-US" sz="2000" b="1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665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AZ91+Y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151mV</a:t>
                      </a:r>
                      <a:endParaRPr lang="zh-CN" altLang="en-US" sz="2000" b="1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399mV</a:t>
                      </a:r>
                      <a:endParaRPr lang="zh-CN" altLang="en-US" sz="2000" b="1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993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AZ91+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(La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Ce)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168mV</a:t>
                      </a:r>
                      <a:endParaRPr lang="zh-CN" altLang="en-US" sz="2000" b="1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endParaRPr lang="zh-CN" altLang="en-US" sz="2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379mV</a:t>
                      </a:r>
                      <a:endParaRPr lang="zh-CN" altLang="en-US" sz="2000" b="1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430mV</a:t>
                      </a:r>
                      <a:endParaRPr lang="zh-CN" altLang="en-US" sz="2000" b="1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412mV</a:t>
                      </a:r>
                      <a:endParaRPr lang="zh-CN" altLang="en-US" sz="2000" b="1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>
          <a:xfrm>
            <a:off x="46072" y="2454072"/>
            <a:ext cx="8990424" cy="2194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Results:</a:t>
            </a:r>
          </a:p>
          <a:p>
            <a:r>
              <a:rPr lang="el-GR" altLang="zh-CN" sz="2400" b="1" dirty="0" smtClean="0">
                <a:solidFill>
                  <a:schemeClr val="tx2"/>
                </a:solidFill>
                <a:ea typeface="华文新魏"/>
              </a:rPr>
              <a:t>α</a:t>
            </a:r>
            <a:r>
              <a:rPr lang="en-US" altLang="zh-CN" sz="2400" b="1" dirty="0">
                <a:solidFill>
                  <a:schemeClr val="tx2"/>
                </a:solidFill>
                <a:ea typeface="华文新魏"/>
              </a:rPr>
              <a:t>-Mg 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&amp;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β-Mg</a:t>
            </a:r>
            <a:r>
              <a:rPr lang="en-US" altLang="zh-CN" sz="2400" b="1" baseline="-25000" dirty="0" smtClean="0">
                <a:solidFill>
                  <a:schemeClr val="tx2"/>
                </a:solidFill>
              </a:rPr>
              <a:t>17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Al</a:t>
            </a:r>
            <a:r>
              <a:rPr lang="en-US" altLang="zh-CN" sz="2400" b="1" baseline="-25000" dirty="0">
                <a:solidFill>
                  <a:schemeClr val="tx2"/>
                </a:solidFill>
              </a:rPr>
              <a:t>12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       around 150mv</a:t>
            </a:r>
          </a:p>
          <a:p>
            <a:r>
              <a:rPr lang="el-GR" altLang="zh-CN" sz="2400" b="1" dirty="0" smtClean="0">
                <a:solidFill>
                  <a:schemeClr val="tx2"/>
                </a:solidFill>
                <a:ea typeface="华文新魏"/>
              </a:rPr>
              <a:t>α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-Mg &amp; rare earth phases       340mv</a:t>
            </a:r>
            <a:r>
              <a:rPr lang="en-US" altLang="zh-CN" sz="2400" b="1" dirty="0" smtClean="0">
                <a:solidFill>
                  <a:schemeClr val="tx2"/>
                </a:solidFill>
                <a:latin typeface="华文新魏"/>
                <a:ea typeface="华文新魏"/>
              </a:rPr>
              <a:t>‾</a:t>
            </a:r>
            <a:r>
              <a:rPr lang="en-US" altLang="zh-CN" sz="2400" b="1" dirty="0" smtClean="0">
                <a:solidFill>
                  <a:schemeClr val="tx2"/>
                </a:solidFill>
                <a:ea typeface="华文新魏"/>
              </a:rPr>
              <a:t>430m</a:t>
            </a:r>
            <a:r>
              <a:rPr lang="en-US" altLang="zh-CN" sz="2400" b="1" dirty="0" smtClean="0">
                <a:solidFill>
                  <a:schemeClr val="tx2"/>
                </a:solidFill>
                <a:latin typeface="华文新魏"/>
                <a:ea typeface="华文新魏"/>
              </a:rPr>
              <a:t>v</a:t>
            </a:r>
          </a:p>
          <a:p>
            <a:r>
              <a:rPr lang="en-US" altLang="zh-CN" sz="2400" b="1" dirty="0" smtClean="0">
                <a:solidFill>
                  <a:schemeClr val="tx2"/>
                </a:solidFill>
                <a:latin typeface="华文新魏"/>
                <a:ea typeface="华文新魏"/>
              </a:rPr>
              <a:t>Higher potential difference, more seriously of  corrosion degree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7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">
      <a:majorFont>
        <a:latin typeface="Calibri"/>
        <a:ea typeface="隶书"/>
        <a:cs typeface=""/>
      </a:majorFont>
      <a:minorFont>
        <a:latin typeface="Calibri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715</Words>
  <Application>Microsoft Office PowerPoint</Application>
  <PresentationFormat>全屏显示(4:3)</PresentationFormat>
  <Paragraphs>202</Paragraphs>
  <Slides>13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5" baseType="lpstr">
      <vt:lpstr>Office 主题​​</vt:lpstr>
      <vt:lpstr>Graph</vt:lpstr>
      <vt:lpstr>Self-Introduction</vt:lpstr>
      <vt:lpstr>Paper title Correlation between Corrosion Behavior and Microstructure of Precipitated Phases in AZ91 Magnesium Alloy with Rare Earth Addition</vt:lpstr>
      <vt:lpstr>content</vt:lpstr>
      <vt:lpstr>Ⅰ. Microstructure </vt:lpstr>
      <vt:lpstr>Ⅱ. Electrochemistry</vt:lpstr>
      <vt:lpstr>Ⅲ. Corrosion behavior </vt:lpstr>
      <vt:lpstr>Ⅲ. Corrosion behavior </vt:lpstr>
      <vt:lpstr>Ⅳ. Correlation between corrosion behavior and microstructure of precipitated phases</vt:lpstr>
      <vt:lpstr>Ⅳ. Correlation between corrosion behavior and microstructure of precipitated phases</vt:lpstr>
      <vt:lpstr>Ⅳ. Correlation between corrosion behavior and microstructure of precipitated phases</vt:lpstr>
      <vt:lpstr>Ⅳ. Correlation between corrosion behavior and microstructure of precipitated phases</vt:lpstr>
      <vt:lpstr>Ⅴ. Conclusions</vt:lpstr>
      <vt:lpstr>Thank you!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lidan</dc:creator>
  <cp:lastModifiedBy>lidan</cp:lastModifiedBy>
  <cp:revision>70</cp:revision>
  <dcterms:created xsi:type="dcterms:W3CDTF">2017-09-18T07:54:43Z</dcterms:created>
  <dcterms:modified xsi:type="dcterms:W3CDTF">2017-09-20T16:05:37Z</dcterms:modified>
</cp:coreProperties>
</file>